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Default Extension="vml" ContentType="application/vnd.openxmlformats-officedocument.vmlDrawi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85" r:id="rId12"/>
    <p:sldId id="286" r:id="rId13"/>
    <p:sldId id="268" r:id="rId14"/>
    <p:sldId id="269" r:id="rId15"/>
    <p:sldId id="270" r:id="rId16"/>
    <p:sldId id="271" r:id="rId17"/>
    <p:sldId id="272" r:id="rId18"/>
    <p:sldId id="287" r:id="rId19"/>
    <p:sldId id="273" r:id="rId20"/>
    <p:sldId id="288" r:id="rId21"/>
    <p:sldId id="274" r:id="rId22"/>
    <p:sldId id="275" r:id="rId23"/>
    <p:sldId id="277" r:id="rId24"/>
    <p:sldId id="278" r:id="rId25"/>
    <p:sldId id="289" r:id="rId26"/>
    <p:sldId id="279" r:id="rId27"/>
    <p:sldId id="280" r:id="rId28"/>
    <p:sldId id="281" r:id="rId29"/>
    <p:sldId id="315" r:id="rId30"/>
    <p:sldId id="282" r:id="rId31"/>
    <p:sldId id="303" r:id="rId32"/>
    <p:sldId id="290" r:id="rId33"/>
    <p:sldId id="314" r:id="rId34"/>
    <p:sldId id="316" r:id="rId35"/>
    <p:sldId id="297" r:id="rId36"/>
    <p:sldId id="298" r:id="rId37"/>
    <p:sldId id="302" r:id="rId38"/>
    <p:sldId id="293" r:id="rId39"/>
    <p:sldId id="317" r:id="rId40"/>
    <p:sldId id="292" r:id="rId41"/>
    <p:sldId id="299" r:id="rId42"/>
    <p:sldId id="307" r:id="rId43"/>
    <p:sldId id="300" r:id="rId44"/>
    <p:sldId id="294" r:id="rId45"/>
    <p:sldId id="291" r:id="rId46"/>
    <p:sldId id="283" r:id="rId47"/>
    <p:sldId id="305" r:id="rId48"/>
    <p:sldId id="318" r:id="rId49"/>
    <p:sldId id="308" r:id="rId50"/>
    <p:sldId id="306" r:id="rId51"/>
    <p:sldId id="309" r:id="rId52"/>
    <p:sldId id="311" r:id="rId53"/>
    <p:sldId id="312" r:id="rId54"/>
    <p:sldId id="313" r:id="rId55"/>
    <p:sldId id="319" r:id="rId56"/>
    <p:sldId id="320" r:id="rId5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086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226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521D39-BABC-4658-8BBC-EEADE8E7B6A0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0BA061-6733-4730-B1AC-09CC0C3ABB5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42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3043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A9E70B4-900C-4D48-B5FA-9DC7EBAB4F08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63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fr-FR" smtClean="0"/>
          </a:p>
        </p:txBody>
      </p:sp>
      <p:sp>
        <p:nvSpPr>
          <p:cNvPr id="45060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4C63CF5-D95D-48F8-A98B-475CB4605F29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48</a:t>
            </a:fld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3F480-A74D-4074-9055-1E6D4417B2AE}" type="datetimeFigureOut">
              <a:rPr lang="fr-FR" smtClean="0"/>
              <a:pPr/>
              <a:t>21/02/2022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DE3718-C05D-41FD-A447-5B6A37B0A63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7" Type="http://schemas.openxmlformats.org/officeDocument/2006/relationships/image" Target="../media/image29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L’OBSERVATION EN DERMATOLOGIE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Pr AIT OURHROUI .M 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556792"/>
          </a:xfrm>
        </p:spPr>
        <p:txBody>
          <a:bodyPr>
            <a:normAutofit fontScale="90000"/>
          </a:bodyPr>
          <a:lstStyle/>
          <a:p>
            <a:r>
              <a:rPr lang="fr-FR" dirty="0"/>
              <a:t>L'interrogatoire doit être réalisé avec </a:t>
            </a:r>
            <a:r>
              <a:rPr lang="fr-FR" b="1" dirty="0"/>
              <a:t>respect, patience mais aussi avec fermeté.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939336" cy="5257800"/>
          </a:xfrm>
        </p:spPr>
        <p:txBody>
          <a:bodyPr>
            <a:normAutofit/>
          </a:bodyPr>
          <a:lstStyle/>
          <a:p>
            <a:r>
              <a:rPr lang="fr-FR" dirty="0"/>
              <a:t>Utiliser un </a:t>
            </a:r>
            <a:r>
              <a:rPr lang="fr-FR" b="1" dirty="0"/>
              <a:t>discours très simple </a:t>
            </a:r>
            <a:r>
              <a:rPr lang="fr-FR" b="1" dirty="0" smtClean="0"/>
              <a:t>,</a:t>
            </a:r>
            <a:endParaRPr lang="fr-FR" b="1" dirty="0"/>
          </a:p>
          <a:p>
            <a:r>
              <a:rPr lang="fr-FR" dirty="0"/>
              <a:t>(demander par </a:t>
            </a:r>
            <a:r>
              <a:rPr lang="fr-FR" dirty="0" err="1" smtClean="0"/>
              <a:t>exp</a:t>
            </a:r>
            <a:r>
              <a:rPr lang="fr-FR" dirty="0" smtClean="0"/>
              <a:t>. à </a:t>
            </a:r>
            <a:r>
              <a:rPr lang="fr-FR" dirty="0"/>
              <a:t>un patient s'il a eu la jaunisse lorsqu'il ne comprend pas le mot hépatite</a:t>
            </a:r>
            <a:r>
              <a:rPr lang="fr-FR" dirty="0" smtClean="0"/>
              <a:t>): « </a:t>
            </a:r>
            <a:r>
              <a:rPr lang="fr-FR" dirty="0" err="1" smtClean="0"/>
              <a:t>boussafir</a:t>
            </a:r>
            <a:r>
              <a:rPr lang="fr-FR" dirty="0" smtClean="0"/>
              <a:t> »</a:t>
            </a:r>
            <a:endParaRPr lang="fr-FR" dirty="0"/>
          </a:p>
          <a:p>
            <a:r>
              <a:rPr lang="fr-FR" dirty="0"/>
              <a:t>Le médecin doit savoir </a:t>
            </a:r>
            <a:r>
              <a:rPr lang="fr-FR" b="1" dirty="0"/>
              <a:t>écouter, laisser parler, relancer, revenir sur certains points pour les préciser</a:t>
            </a:r>
            <a:r>
              <a:rPr lang="fr-FR" b="1" dirty="0" smtClean="0"/>
              <a:t>,</a:t>
            </a:r>
            <a:endParaRPr lang="fr-F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709120"/>
          </a:xfrm>
        </p:spPr>
        <p:txBody>
          <a:bodyPr>
            <a:normAutofit/>
          </a:bodyPr>
          <a:lstStyle/>
          <a:p>
            <a:r>
              <a:rPr lang="fr-FR" b="1" dirty="0" smtClean="0"/>
              <a:t>- Pour le malade </a:t>
            </a:r>
            <a:r>
              <a:rPr lang="fr-FR" dirty="0" smtClean="0"/>
              <a:t>: il préférera le médecin qui a pris le temps de l'écouter et de l'interroger.</a:t>
            </a:r>
          </a:p>
          <a:p>
            <a:pPr>
              <a:buNone/>
            </a:pPr>
            <a:r>
              <a:rPr lang="fr-FR" dirty="0" smtClean="0"/>
              <a:t>    Un entretien attentif peut même parfois avoir une réelle vertu (valeur) thérapeutique.</a:t>
            </a:r>
          </a:p>
          <a:p>
            <a:pPr>
              <a:buNone/>
            </a:pPr>
            <a:endParaRPr lang="fr-FR" dirty="0" smtClean="0"/>
          </a:p>
          <a:p>
            <a:r>
              <a:rPr lang="fr-FR" dirty="0" smtClean="0"/>
              <a:t>- </a:t>
            </a:r>
            <a:r>
              <a:rPr lang="fr-FR" b="1" dirty="0" smtClean="0"/>
              <a:t>Pour le médecin </a:t>
            </a:r>
            <a:r>
              <a:rPr lang="fr-FR" dirty="0" smtClean="0"/>
              <a:t>: la qualité de la relation établie grâce à un bon interrogatoire participera à votre épanouissement professionnel !</a:t>
            </a:r>
          </a:p>
          <a:p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smtClean="0"/>
              <a:t>prendre en compte le </a:t>
            </a:r>
            <a:r>
              <a:rPr lang="fr-FR" b="1" dirty="0" smtClean="0"/>
              <a:t>langage non verbal.</a:t>
            </a:r>
          </a:p>
          <a:p>
            <a:r>
              <a:rPr lang="fr-FR" dirty="0" smtClean="0"/>
              <a:t>Le malade peut, consciemment ou le plus souvent inconsciemment, brouiller les cartes, oublier un épisode du passé, interpréter les choses de manière erronée.</a:t>
            </a:r>
          </a:p>
          <a:p>
            <a:r>
              <a:rPr lang="fr-FR" dirty="0" smtClean="0"/>
              <a:t>Il se peut qu’il vous raconte n’importe </a:t>
            </a:r>
            <a:r>
              <a:rPr lang="fr-FR" dirty="0" err="1" smtClean="0"/>
              <a:t>quoi?I</a:t>
            </a:r>
            <a:r>
              <a:rPr lang="fr-FR" dirty="0" smtClean="0"/>
              <a:t> </a:t>
            </a:r>
          </a:p>
          <a:p>
            <a:r>
              <a:rPr lang="fr-FR" b="1" dirty="0" smtClean="0"/>
              <a:t>Il ne faut prendre en compte que les faits, et donc </a:t>
            </a:r>
            <a:r>
              <a:rPr lang="fr-FR" dirty="0" smtClean="0"/>
              <a:t>s’attacher à les faire décrire par le patient.</a:t>
            </a:r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496" y="1340768"/>
            <a:ext cx="9083352" cy="5445224"/>
          </a:xfrm>
        </p:spPr>
        <p:txBody>
          <a:bodyPr>
            <a:normAutofit/>
          </a:bodyPr>
          <a:lstStyle/>
          <a:p>
            <a:r>
              <a:rPr lang="fr-FR" dirty="0"/>
              <a:t>L’abord des sujets « </a:t>
            </a:r>
            <a:r>
              <a:rPr lang="fr-FR" b="1" i="1" dirty="0"/>
              <a:t>sensibles</a:t>
            </a:r>
            <a:r>
              <a:rPr lang="fr-FR" i="1" dirty="0"/>
              <a:t> </a:t>
            </a:r>
            <a:r>
              <a:rPr lang="fr-FR" i="1" dirty="0" smtClean="0"/>
              <a:t>»: </a:t>
            </a:r>
          </a:p>
          <a:p>
            <a:pPr>
              <a:buNone/>
            </a:pPr>
            <a:r>
              <a:rPr lang="fr-FR" i="1" dirty="0" smtClean="0"/>
              <a:t>      -  sexualité</a:t>
            </a:r>
          </a:p>
          <a:p>
            <a:pPr>
              <a:buNone/>
            </a:pPr>
            <a:r>
              <a:rPr lang="fr-FR" i="1" dirty="0" smtClean="0"/>
              <a:t>      - intoxication,</a:t>
            </a:r>
          </a:p>
          <a:p>
            <a:pPr>
              <a:buNone/>
            </a:pPr>
            <a:r>
              <a:rPr lang="fr-FR" i="1" dirty="0" smtClean="0"/>
              <a:t>      - troubles psychiatriques…,</a:t>
            </a:r>
          </a:p>
          <a:p>
            <a:r>
              <a:rPr lang="fr-FR" i="1" dirty="0" smtClean="0"/>
              <a:t> </a:t>
            </a:r>
            <a:r>
              <a:rPr lang="fr-FR" i="1" dirty="0"/>
              <a:t>doit se </a:t>
            </a:r>
            <a:r>
              <a:rPr lang="fr-FR" i="1" dirty="0" smtClean="0"/>
              <a:t>faire </a:t>
            </a:r>
            <a:r>
              <a:rPr lang="fr-FR" dirty="0" smtClean="0"/>
              <a:t>avec </a:t>
            </a:r>
            <a:r>
              <a:rPr lang="fr-FR" dirty="0"/>
              <a:t>tact et respect, mais de manière directe, avec un discours explicite et sans jugement. </a:t>
            </a:r>
            <a:endParaRPr lang="fr-FR" dirty="0" smtClean="0"/>
          </a:p>
          <a:p>
            <a:r>
              <a:rPr lang="fr-FR" dirty="0" smtClean="0"/>
              <a:t> Un </a:t>
            </a:r>
            <a:r>
              <a:rPr lang="fr-FR" dirty="0"/>
              <a:t>bon interrogatoire </a:t>
            </a:r>
            <a:r>
              <a:rPr lang="fr-FR" dirty="0" smtClean="0"/>
              <a:t>est exigé;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40768"/>
            <a:ext cx="8686800" cy="5257800"/>
          </a:xfrm>
        </p:spPr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fr-FR" b="1" dirty="0"/>
              <a:t>Soyez le médecin que vous souhaiteriez avoir devant vous !</a:t>
            </a:r>
          </a:p>
          <a:p>
            <a:pPr>
              <a:buNone/>
            </a:pPr>
            <a:r>
              <a:rPr lang="fr-FR" dirty="0"/>
              <a:t>● </a:t>
            </a:r>
            <a:r>
              <a:rPr lang="fr-FR" b="1" dirty="0"/>
              <a:t>Écoutant, attentif </a:t>
            </a:r>
            <a:r>
              <a:rPr lang="fr-FR" dirty="0"/>
              <a:t>au malade.</a:t>
            </a:r>
          </a:p>
          <a:p>
            <a:pPr>
              <a:buNone/>
            </a:pPr>
            <a:r>
              <a:rPr lang="fr-FR" dirty="0"/>
              <a:t>●</a:t>
            </a:r>
            <a:r>
              <a:rPr lang="fr-FR" b="1" dirty="0"/>
              <a:t> Compréhensif </a:t>
            </a:r>
            <a:r>
              <a:rPr lang="fr-FR" dirty="0"/>
              <a:t>des inquiétudes et appréhensions du malade.</a:t>
            </a:r>
          </a:p>
          <a:p>
            <a:pPr>
              <a:buNone/>
            </a:pPr>
            <a:r>
              <a:rPr lang="fr-FR" b="1" dirty="0"/>
              <a:t>● Facilitant </a:t>
            </a:r>
            <a:r>
              <a:rPr lang="fr-FR" dirty="0"/>
              <a:t>: "</a:t>
            </a:r>
            <a:r>
              <a:rPr lang="fr-FR" i="1" dirty="0"/>
              <a:t>Ah oui", "Et alors ", hochements de tête.</a:t>
            </a:r>
          </a:p>
          <a:p>
            <a:pPr>
              <a:buNone/>
            </a:pPr>
            <a:r>
              <a:rPr lang="fr-FR" dirty="0"/>
              <a:t>● </a:t>
            </a:r>
            <a:r>
              <a:rPr lang="fr-FR" b="1" dirty="0"/>
              <a:t>Restituan</a:t>
            </a:r>
            <a:r>
              <a:rPr lang="fr-FR" dirty="0"/>
              <a:t>t régulièrement ce qui a été compris de l'interrogatoire (pour montrer au patient que vous</a:t>
            </a:r>
          </a:p>
          <a:p>
            <a:pPr>
              <a:buNone/>
            </a:pPr>
            <a:r>
              <a:rPr lang="fr-FR" dirty="0"/>
              <a:t>avez bien saisi les choses !).</a:t>
            </a:r>
          </a:p>
          <a:p>
            <a:pPr>
              <a:buNone/>
            </a:pPr>
            <a:r>
              <a:rPr lang="fr-FR" dirty="0"/>
              <a:t>●</a:t>
            </a:r>
            <a:r>
              <a:rPr lang="fr-FR" b="1" dirty="0"/>
              <a:t> Réconfortant</a:t>
            </a:r>
            <a:r>
              <a:rPr lang="fr-FR" dirty="0"/>
              <a:t>, faisant preuve d'empathie (il ne s'agit pas de pleurer avec le patient, mais de lui </a:t>
            </a:r>
            <a:r>
              <a:rPr lang="fr-FR" dirty="0" smtClean="0"/>
              <a:t>montrer que </a:t>
            </a:r>
            <a:r>
              <a:rPr lang="fr-FR" dirty="0"/>
              <a:t>"</a:t>
            </a:r>
            <a:r>
              <a:rPr lang="fr-FR" i="1" dirty="0"/>
              <a:t>je suis avec vous dans l'épreuve que vous traversez").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Motif de </a:t>
            </a:r>
            <a:r>
              <a:rPr lang="fr-FR" b="1" dirty="0" smtClean="0"/>
              <a:t>consultation :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781128"/>
          </a:xfrm>
        </p:spPr>
        <p:txBody>
          <a:bodyPr/>
          <a:lstStyle/>
          <a:p>
            <a:r>
              <a:rPr lang="fr-FR" dirty="0"/>
              <a:t>Il s'agit de déterminer ce qui gêne le patient, ce qu'il souhaite que le médecin </a:t>
            </a:r>
            <a:r>
              <a:rPr lang="fr-FR" dirty="0" smtClean="0"/>
              <a:t>solutionne;</a:t>
            </a:r>
          </a:p>
          <a:p>
            <a:endParaRPr lang="fr-FR" dirty="0"/>
          </a:p>
          <a:p>
            <a:r>
              <a:rPr lang="fr-FR" dirty="0" smtClean="0"/>
              <a:t> </a:t>
            </a:r>
            <a:r>
              <a:rPr lang="fr-FR" dirty="0"/>
              <a:t>C'est donc une </a:t>
            </a:r>
            <a:r>
              <a:rPr lang="fr-FR" dirty="0" smtClean="0"/>
              <a:t>plainte </a:t>
            </a:r>
            <a:r>
              <a:rPr lang="fr-FR" b="1" dirty="0" smtClean="0">
                <a:solidFill>
                  <a:srgbClr val="FF0000"/>
                </a:solidFill>
              </a:rPr>
              <a:t>principale</a:t>
            </a:r>
            <a:r>
              <a:rPr lang="fr-FR" dirty="0" smtClean="0"/>
              <a:t>, </a:t>
            </a:r>
            <a:r>
              <a:rPr lang="fr-FR" dirty="0"/>
              <a:t>un symptôme</a:t>
            </a:r>
            <a:r>
              <a:rPr lang="fr-FR" dirty="0" smtClean="0"/>
              <a:t>.</a:t>
            </a:r>
          </a:p>
          <a:p>
            <a:endParaRPr lang="fr-FR" dirty="0"/>
          </a:p>
          <a:p>
            <a:r>
              <a:rPr lang="fr-FR" dirty="0" smtClean="0"/>
              <a:t> </a:t>
            </a:r>
            <a:r>
              <a:rPr lang="fr-FR" dirty="0"/>
              <a:t>Ce n'est jamais un diagnostic (même pas une suspicion de diagnostic) !!!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Plan de l'interrogatoire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925144"/>
          </a:xfrm>
        </p:spPr>
        <p:txBody>
          <a:bodyPr>
            <a:normAutofit fontScale="92500"/>
          </a:bodyPr>
          <a:lstStyle/>
          <a:p>
            <a:pPr>
              <a:buNone/>
            </a:pPr>
            <a:r>
              <a:rPr lang="fr-FR" b="1" dirty="0"/>
              <a:t>Renseignements d'ordre </a:t>
            </a:r>
            <a:r>
              <a:rPr lang="fr-FR" b="1" dirty="0" smtClean="0"/>
              <a:t>administratif:</a:t>
            </a:r>
            <a:endParaRPr lang="fr-FR" b="1" dirty="0"/>
          </a:p>
          <a:p>
            <a:r>
              <a:rPr lang="fr-FR" dirty="0"/>
              <a:t>· Date </a:t>
            </a:r>
          </a:p>
          <a:p>
            <a:r>
              <a:rPr lang="fr-FR" dirty="0" smtClean="0"/>
              <a:t>· </a:t>
            </a:r>
            <a:r>
              <a:rPr lang="fr-FR" dirty="0"/>
              <a:t>Nom, prénom, sexe du patient.</a:t>
            </a:r>
          </a:p>
          <a:p>
            <a:r>
              <a:rPr lang="fr-FR" dirty="0"/>
              <a:t>· Pays et ville de </a:t>
            </a:r>
            <a:r>
              <a:rPr lang="fr-FR" dirty="0" smtClean="0"/>
              <a:t>naissance ( </a:t>
            </a:r>
            <a:r>
              <a:rPr lang="fr-FR" b="1" dirty="0" smtClean="0"/>
              <a:t>origine géographique</a:t>
            </a:r>
            <a:r>
              <a:rPr lang="fr-FR" dirty="0" smtClean="0"/>
              <a:t>)</a:t>
            </a:r>
            <a:endParaRPr lang="fr-FR" dirty="0"/>
          </a:p>
          <a:p>
            <a:r>
              <a:rPr lang="fr-FR" dirty="0"/>
              <a:t>· Adresse et numéro de téléphone.</a:t>
            </a:r>
          </a:p>
          <a:p>
            <a:r>
              <a:rPr lang="fr-FR" dirty="0"/>
              <a:t>· Noms et coordonnées du médecin traitant et des divers médecins spécialistes prenant en charge le</a:t>
            </a:r>
          </a:p>
          <a:p>
            <a:pPr>
              <a:buNone/>
            </a:pPr>
            <a:r>
              <a:rPr lang="fr-FR" dirty="0" smtClean="0"/>
              <a:t>    patient</a:t>
            </a:r>
            <a:r>
              <a:rPr lang="fr-FR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sz="5300" b="1" dirty="0" smtClean="0"/>
              <a:t>Antécédents</a:t>
            </a:r>
            <a:r>
              <a:rPr lang="fr-FR" b="1" dirty="0" smtClean="0"/>
              <a:t/>
            </a:r>
            <a:br>
              <a:rPr lang="fr-FR" b="1" dirty="0" smtClean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268760"/>
            <a:ext cx="8686800" cy="5589240"/>
          </a:xfrm>
        </p:spPr>
        <p:txBody>
          <a:bodyPr>
            <a:normAutofit/>
          </a:bodyPr>
          <a:lstStyle/>
          <a:p>
            <a:r>
              <a:rPr lang="fr-FR" dirty="0" smtClean="0"/>
              <a:t>Il </a:t>
            </a:r>
            <a:r>
              <a:rPr lang="fr-FR" dirty="0"/>
              <a:t>ne faut pas se contenter de demander au patient s'il a eu des maladies particulières, mais l'interroger </a:t>
            </a:r>
            <a:r>
              <a:rPr lang="fr-FR" dirty="0" smtClean="0"/>
              <a:t>en détail </a:t>
            </a:r>
            <a:r>
              <a:rPr lang="fr-FR" dirty="0"/>
              <a:t>sur son passé</a:t>
            </a:r>
            <a:r>
              <a:rPr lang="fr-FR" dirty="0" smtClean="0"/>
              <a:t>.</a:t>
            </a:r>
          </a:p>
          <a:p>
            <a:r>
              <a:rPr lang="fr-FR" dirty="0" smtClean="0"/>
              <a:t> </a:t>
            </a:r>
            <a:r>
              <a:rPr lang="fr-FR" dirty="0"/>
              <a:t>Il faut s'attacher à rechercher les événements facilement oubliés par le patient.</a:t>
            </a:r>
          </a:p>
          <a:p>
            <a:r>
              <a:rPr lang="fr-FR" b="1" i="1" dirty="0"/>
              <a:t>→ </a:t>
            </a:r>
            <a:r>
              <a:rPr lang="fr-FR" b="1" i="1" dirty="0" smtClean="0"/>
              <a:t>Antécédents </a:t>
            </a:r>
            <a:r>
              <a:rPr lang="fr-FR" b="1" i="1" dirty="0"/>
              <a:t>chirurgicaux et traumatismes</a:t>
            </a:r>
          </a:p>
          <a:p>
            <a:r>
              <a:rPr lang="fr-FR" dirty="0"/>
              <a:t>· Rechercher les </a:t>
            </a:r>
            <a:r>
              <a:rPr lang="fr-FR" b="1" dirty="0"/>
              <a:t>interventions chirurgicales banales : amygdales, végétations adénoïdes,</a:t>
            </a:r>
          </a:p>
          <a:p>
            <a:r>
              <a:rPr lang="fr-FR" dirty="0"/>
              <a:t>appendicite</a:t>
            </a:r>
            <a:r>
              <a:rPr lang="fr-FR" dirty="0" smtClean="0"/>
              <a:t>.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· </a:t>
            </a:r>
            <a:r>
              <a:rPr lang="fr-FR" b="1" dirty="0" smtClean="0"/>
              <a:t>Fractures : sans oublier les traumatismes crâniens, les AVP...</a:t>
            </a:r>
          </a:p>
          <a:p>
            <a:r>
              <a:rPr lang="fr-FR" dirty="0" smtClean="0"/>
              <a:t>· A la suite de ces interventions, rechercher des </a:t>
            </a:r>
            <a:r>
              <a:rPr lang="fr-FR" b="1" dirty="0" smtClean="0"/>
              <a:t>complications : nécessité de transfusion sanguine,</a:t>
            </a:r>
          </a:p>
          <a:p>
            <a:r>
              <a:rPr lang="fr-FR" dirty="0" smtClean="0"/>
              <a:t>phlébite, embolie pulmonaire, infection.</a:t>
            </a:r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18654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fr-FR" b="1" i="1" dirty="0" smtClean="0"/>
              <a:t>→ Antécédents médicaux</a:t>
            </a:r>
            <a:br>
              <a:rPr lang="fr-FR" b="1" i="1" dirty="0" smtClean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997152"/>
          </a:xfrm>
        </p:spPr>
        <p:txBody>
          <a:bodyPr>
            <a:normAutofit/>
          </a:bodyPr>
          <a:lstStyle/>
          <a:p>
            <a:r>
              <a:rPr lang="fr-FR" dirty="0" smtClean="0"/>
              <a:t>· </a:t>
            </a:r>
            <a:r>
              <a:rPr lang="fr-FR" b="1" dirty="0"/>
              <a:t>Enumérer successivement au patient les noms de maladies fréquentes qu'il peut omettre </a:t>
            </a:r>
            <a:r>
              <a:rPr lang="fr-FR" b="1" dirty="0" smtClean="0"/>
              <a:t>de </a:t>
            </a:r>
            <a:r>
              <a:rPr lang="fr-FR" dirty="0" smtClean="0"/>
              <a:t>signaler</a:t>
            </a:r>
            <a:r>
              <a:rPr lang="fr-FR" dirty="0"/>
              <a:t>: </a:t>
            </a:r>
            <a:r>
              <a:rPr lang="fr-FR" dirty="0" smtClean="0"/>
              <a:t>diabète, HTA , </a:t>
            </a:r>
            <a:r>
              <a:rPr lang="fr-FR" dirty="0"/>
              <a:t>asthme, phlébite, ulcère </a:t>
            </a:r>
            <a:r>
              <a:rPr lang="fr-FR" dirty="0" smtClean="0"/>
              <a:t>GD , </a:t>
            </a:r>
            <a:r>
              <a:rPr lang="fr-FR" dirty="0"/>
              <a:t>tuberculose</a:t>
            </a:r>
            <a:r>
              <a:rPr lang="fr-FR" dirty="0" smtClean="0"/>
              <a:t>,  psoriasis ..</a:t>
            </a:r>
            <a:endParaRPr lang="fr-FR" dirty="0"/>
          </a:p>
          <a:p>
            <a:r>
              <a:rPr lang="fr-FR" dirty="0"/>
              <a:t>· </a:t>
            </a:r>
            <a:r>
              <a:rPr lang="fr-FR" b="1" dirty="0"/>
              <a:t>Hospitalisations passées : motif, date, lieu.</a:t>
            </a:r>
          </a:p>
          <a:p>
            <a:r>
              <a:rPr lang="fr-FR" dirty="0"/>
              <a:t>· </a:t>
            </a:r>
            <a:r>
              <a:rPr lang="fr-FR" b="1" dirty="0" smtClean="0"/>
              <a:t>Infections </a:t>
            </a:r>
            <a:r>
              <a:rPr lang="fr-FR" b="1" dirty="0"/>
              <a:t>sexuellement </a:t>
            </a:r>
            <a:r>
              <a:rPr lang="fr-FR" b="1" dirty="0" smtClean="0"/>
              <a:t>transmissible ( IST): </a:t>
            </a:r>
            <a:r>
              <a:rPr lang="fr-FR" b="1" dirty="0"/>
              <a:t>si oui en préciser la </a:t>
            </a:r>
            <a:r>
              <a:rPr lang="fr-FR" b="1" dirty="0" smtClean="0"/>
              <a:t>nature : Syphilis, écoulements , VIH…</a:t>
            </a: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sz="4900" b="1" dirty="0" smtClean="0"/>
              <a:t>Objectifs spécifiques</a:t>
            </a:r>
            <a:r>
              <a:rPr lang="fr-FR" b="1" dirty="0" smtClean="0"/>
              <a:t/>
            </a:r>
            <a:br>
              <a:rPr lang="fr-FR" b="1" dirty="0" smtClean="0"/>
            </a:br>
            <a:endParaRPr lang="fr-FR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fr-FR" dirty="0" smtClean="0"/>
              <a:t>● </a:t>
            </a:r>
            <a:r>
              <a:rPr lang="fr-FR" dirty="0"/>
              <a:t>Savoir se préparer avant de rencontrer le patient.</a:t>
            </a:r>
          </a:p>
          <a:p>
            <a:pPr>
              <a:buNone/>
            </a:pPr>
            <a:r>
              <a:rPr lang="fr-FR" dirty="0"/>
              <a:t>● Comprendre ce qu'est une observation médicale.</a:t>
            </a:r>
          </a:p>
          <a:p>
            <a:pPr>
              <a:buNone/>
            </a:pPr>
            <a:r>
              <a:rPr lang="fr-FR" dirty="0"/>
              <a:t>● Savoir construire l'observation.</a:t>
            </a:r>
          </a:p>
          <a:p>
            <a:pPr>
              <a:buNone/>
            </a:pPr>
            <a:r>
              <a:rPr lang="fr-FR" dirty="0"/>
              <a:t>● Savoir mener un interrogatoire.</a:t>
            </a:r>
          </a:p>
          <a:p>
            <a:pPr>
              <a:buNone/>
            </a:pPr>
            <a:r>
              <a:rPr lang="fr-FR" dirty="0"/>
              <a:t>● Comprendre le déroulement d'un examen clinique.</a:t>
            </a:r>
          </a:p>
          <a:p>
            <a:pPr>
              <a:buNone/>
            </a:pPr>
            <a:r>
              <a:rPr lang="fr-FR" dirty="0"/>
              <a:t>● Comprendre comment se formule une conclusion.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925144"/>
          </a:xfrm>
        </p:spPr>
        <p:txBody>
          <a:bodyPr>
            <a:normAutofit lnSpcReduction="10000"/>
          </a:bodyPr>
          <a:lstStyle/>
          <a:p>
            <a:r>
              <a:rPr lang="fr-FR" dirty="0" smtClean="0"/>
              <a:t>· </a:t>
            </a:r>
            <a:r>
              <a:rPr lang="fr-FR" b="1" dirty="0" smtClean="0"/>
              <a:t>Antécédent de dépression ou d'un autre trouble psychiatrique ; </a:t>
            </a:r>
          </a:p>
          <a:p>
            <a:r>
              <a:rPr lang="fr-FR" dirty="0" smtClean="0"/>
              <a:t>· </a:t>
            </a:r>
            <a:r>
              <a:rPr lang="fr-FR" b="1" dirty="0" smtClean="0"/>
              <a:t>Surcharge pondérale ;</a:t>
            </a:r>
          </a:p>
          <a:p>
            <a:r>
              <a:rPr lang="fr-FR" dirty="0" smtClean="0"/>
              <a:t>· </a:t>
            </a:r>
            <a:r>
              <a:rPr lang="fr-FR" b="1" dirty="0" smtClean="0"/>
              <a:t>Surveillance médicale en médecine du travail : anomalies constatées </a:t>
            </a:r>
            <a:r>
              <a:rPr lang="fr-FR" dirty="0" smtClean="0"/>
              <a:t>· </a:t>
            </a:r>
          </a:p>
          <a:p>
            <a:r>
              <a:rPr lang="fr-FR" b="1" dirty="0" smtClean="0"/>
              <a:t>Contexte d'une maladie génétique, métabolique</a:t>
            </a:r>
          </a:p>
          <a:p>
            <a:r>
              <a:rPr lang="fr-FR" b="1" dirty="0" smtClean="0"/>
              <a:t> ou de l'évolution à l'âge adulte d'une maladie</a:t>
            </a:r>
          </a:p>
          <a:p>
            <a:r>
              <a:rPr lang="fr-FR" b="1" dirty="0" smtClean="0"/>
              <a:t>pédiatrique : demander le carnet de santé retraçant l'enfance et l'adolescence;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828600" y="216024"/>
            <a:ext cx="10801200" cy="692696"/>
          </a:xfrm>
        </p:spPr>
        <p:txBody>
          <a:bodyPr>
            <a:normAutofit fontScale="90000"/>
          </a:bodyPr>
          <a:lstStyle/>
          <a:p>
            <a:r>
              <a:rPr lang="fr-FR" sz="3200" b="1" i="1" dirty="0" smtClean="0"/>
              <a:t>→ Chez la femme: antécédents gynécologiques</a:t>
            </a:r>
            <a:r>
              <a:rPr lang="fr-FR" b="1" i="1" dirty="0" smtClean="0"/>
              <a:t/>
            </a:r>
            <a:br>
              <a:rPr lang="fr-FR" b="1" i="1" dirty="0" smtClean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0" y="476672"/>
            <a:ext cx="9144000" cy="6624736"/>
          </a:xfrm>
        </p:spPr>
        <p:txBody>
          <a:bodyPr>
            <a:normAutofit fontScale="85000" lnSpcReduction="10000"/>
          </a:bodyPr>
          <a:lstStyle/>
          <a:p>
            <a:r>
              <a:rPr lang="fr-FR" dirty="0" smtClean="0"/>
              <a:t>· </a:t>
            </a:r>
            <a:r>
              <a:rPr lang="fr-FR" dirty="0"/>
              <a:t>Date et éventuelles anomalies des premières règles.</a:t>
            </a:r>
          </a:p>
          <a:p>
            <a:r>
              <a:rPr lang="fr-FR" dirty="0"/>
              <a:t>· Régularité des cycles, durée et abondance des règles.</a:t>
            </a:r>
          </a:p>
          <a:p>
            <a:r>
              <a:rPr lang="fr-FR" dirty="0"/>
              <a:t>· Contraception orale ou autres modes </a:t>
            </a:r>
            <a:r>
              <a:rPr lang="fr-FR" dirty="0" smtClean="0"/>
              <a:t>.</a:t>
            </a:r>
            <a:endParaRPr lang="fr-FR" dirty="0"/>
          </a:p>
          <a:p>
            <a:r>
              <a:rPr lang="fr-FR" dirty="0"/>
              <a:t>· Nombre de grossesses, intervalle entre les grossesses.</a:t>
            </a:r>
          </a:p>
          <a:p>
            <a:r>
              <a:rPr lang="fr-FR" dirty="0"/>
              <a:t>· </a:t>
            </a:r>
            <a:r>
              <a:rPr lang="fr-FR" dirty="0" smtClean="0"/>
              <a:t>IVG ,</a:t>
            </a:r>
            <a:endParaRPr lang="fr-FR" dirty="0"/>
          </a:p>
          <a:p>
            <a:r>
              <a:rPr lang="fr-FR" dirty="0"/>
              <a:t>· Fausses couches </a:t>
            </a:r>
            <a:r>
              <a:rPr lang="fr-FR" dirty="0" smtClean="0"/>
              <a:t>spontanées,</a:t>
            </a:r>
            <a:endParaRPr lang="fr-FR" dirty="0"/>
          </a:p>
          <a:p>
            <a:r>
              <a:rPr lang="fr-FR" dirty="0"/>
              <a:t>· Pendant la grossesse, </a:t>
            </a:r>
            <a:r>
              <a:rPr lang="fr-FR" dirty="0" smtClean="0"/>
              <a:t>rechercher la survenue d'éventuelles anomalies:</a:t>
            </a:r>
            <a:r>
              <a:rPr lang="fr-FR" dirty="0"/>
              <a:t> </a:t>
            </a:r>
            <a:r>
              <a:rPr lang="fr-FR" dirty="0" smtClean="0"/>
              <a:t>  albuminurie</a:t>
            </a:r>
            <a:r>
              <a:rPr lang="fr-FR" dirty="0"/>
              <a:t>, cystite, pyélonéphrite.</a:t>
            </a:r>
          </a:p>
          <a:p>
            <a:r>
              <a:rPr lang="fr-FR" dirty="0"/>
              <a:t>· L'accouchement a-t-il eu lieu à terme, par voie basse ou a-t-il nécessité une césarienne, </a:t>
            </a:r>
            <a:r>
              <a:rPr lang="fr-FR" dirty="0" smtClean="0"/>
              <a:t>une épisiotomie </a:t>
            </a:r>
            <a:r>
              <a:rPr lang="fr-FR" dirty="0"/>
              <a:t>et une réfection périnéale.</a:t>
            </a:r>
          </a:p>
          <a:p>
            <a:r>
              <a:rPr lang="fr-FR" dirty="0"/>
              <a:t>· Déterminer le poids du nouveau-né à la naissance et la notion d'éventuels incidents.</a:t>
            </a:r>
          </a:p>
          <a:p>
            <a:r>
              <a:rPr lang="fr-FR" dirty="0"/>
              <a:t>· Après la grossesse, y a-t-il eu des complications: phlébite, embolie pulmonaire, </a:t>
            </a:r>
            <a:r>
              <a:rPr lang="fr-FR" dirty="0" smtClean="0"/>
              <a:t>des varices des MI.  abcès </a:t>
            </a:r>
            <a:r>
              <a:rPr lang="fr-FR" dirty="0"/>
              <a:t>du sein.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sz="5300" b="1" i="1" dirty="0" smtClean="0"/>
              <a:t>Antécédents allergiques</a:t>
            </a:r>
            <a:r>
              <a:rPr lang="fr-FR" b="1" i="1" dirty="0" smtClean="0"/>
              <a:t/>
            </a:r>
            <a:br>
              <a:rPr lang="fr-FR" b="1" i="1" dirty="0" smtClean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r>
              <a:rPr lang="fr-FR" dirty="0" smtClean="0"/>
              <a:t>· </a:t>
            </a:r>
            <a:r>
              <a:rPr lang="fr-FR" b="1" dirty="0"/>
              <a:t>Terrain atopique : </a:t>
            </a:r>
            <a:r>
              <a:rPr lang="fr-FR" dirty="0"/>
              <a:t>antécédents d'asthme, </a:t>
            </a:r>
            <a:r>
              <a:rPr lang="fr-FR" dirty="0" smtClean="0"/>
              <a:t>d’eczéma ( DA),  </a:t>
            </a:r>
            <a:r>
              <a:rPr lang="fr-FR" dirty="0"/>
              <a:t>ou de rhinite allergique</a:t>
            </a:r>
            <a:r>
              <a:rPr lang="fr-FR" b="1" dirty="0"/>
              <a:t>.</a:t>
            </a:r>
          </a:p>
          <a:p>
            <a:r>
              <a:rPr lang="fr-FR" dirty="0"/>
              <a:t>· </a:t>
            </a:r>
            <a:r>
              <a:rPr lang="fr-FR" b="1" dirty="0"/>
              <a:t>Accidents </a:t>
            </a:r>
            <a:r>
              <a:rPr lang="fr-FR" b="1" dirty="0" smtClean="0"/>
              <a:t>allergiques vrais </a:t>
            </a:r>
            <a:r>
              <a:rPr lang="fr-FR" b="1" dirty="0"/>
              <a:t>passés </a:t>
            </a:r>
            <a:r>
              <a:rPr lang="fr-FR" b="1" dirty="0" smtClean="0"/>
              <a:t>?: pénicilline, </a:t>
            </a:r>
            <a:r>
              <a:rPr lang="fr-FR" dirty="0" smtClean="0"/>
              <a:t>produit </a:t>
            </a:r>
            <a:r>
              <a:rPr lang="fr-FR" dirty="0"/>
              <a:t>de contraste iodé, </a:t>
            </a:r>
            <a:r>
              <a:rPr lang="fr-FR" dirty="0" smtClean="0"/>
              <a:t>aspirine,…….</a:t>
            </a:r>
          </a:p>
          <a:p>
            <a:r>
              <a:rPr lang="fr-FR" dirty="0" smtClean="0"/>
              <a:t> </a:t>
            </a:r>
            <a:r>
              <a:rPr lang="fr-FR" dirty="0"/>
              <a:t>il doit être </a:t>
            </a:r>
            <a:r>
              <a:rPr lang="fr-FR" dirty="0" smtClean="0"/>
              <a:t>inscrit:</a:t>
            </a:r>
          </a:p>
          <a:p>
            <a:pPr>
              <a:buNone/>
            </a:pPr>
            <a:r>
              <a:rPr lang="fr-FR" dirty="0" smtClean="0"/>
              <a:t>    - </a:t>
            </a:r>
            <a:r>
              <a:rPr lang="fr-FR" dirty="0"/>
              <a:t>sur la </a:t>
            </a:r>
            <a:r>
              <a:rPr lang="fr-FR" b="1" dirty="0">
                <a:solidFill>
                  <a:srgbClr val="FF0000"/>
                </a:solidFill>
              </a:rPr>
              <a:t>couverture </a:t>
            </a:r>
            <a:r>
              <a:rPr lang="fr-FR" dirty="0"/>
              <a:t>de l'observation médicale et</a:t>
            </a:r>
          </a:p>
          <a:p>
            <a:pPr>
              <a:buNone/>
            </a:pPr>
            <a:r>
              <a:rPr lang="fr-FR" dirty="0" smtClean="0"/>
              <a:t>    - sur </a:t>
            </a:r>
            <a:r>
              <a:rPr lang="fr-FR" dirty="0"/>
              <a:t>la</a:t>
            </a:r>
            <a:r>
              <a:rPr lang="fr-FR" b="1" dirty="0">
                <a:solidFill>
                  <a:srgbClr val="FF0000"/>
                </a:solidFill>
              </a:rPr>
              <a:t> pancarte </a:t>
            </a:r>
            <a:r>
              <a:rPr lang="fr-FR" dirty="0"/>
              <a:t>du malade, de manière à en informer tout prescripteur potentiel.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i="1" dirty="0" smtClean="0"/>
              <a:t>Antécédents familiaux: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23528" y="1196752"/>
            <a:ext cx="8820472" cy="5184576"/>
          </a:xfrm>
        </p:spPr>
        <p:txBody>
          <a:bodyPr>
            <a:normAutofit/>
          </a:bodyPr>
          <a:lstStyle/>
          <a:p>
            <a:r>
              <a:rPr lang="fr-FR" dirty="0" smtClean="0"/>
              <a:t>· </a:t>
            </a:r>
            <a:r>
              <a:rPr lang="fr-FR" b="1" dirty="0"/>
              <a:t>Parents, frères et </a:t>
            </a:r>
            <a:r>
              <a:rPr lang="fr-FR" b="1" dirty="0" smtClean="0"/>
              <a:t>sœurs, </a:t>
            </a:r>
            <a:r>
              <a:rPr lang="fr-FR" b="1" dirty="0"/>
              <a:t>enfants</a:t>
            </a:r>
            <a:r>
              <a:rPr lang="fr-FR" dirty="0"/>
              <a:t>: maladies qu'ils ont présentées, âge et cause de leur décès le cas</a:t>
            </a:r>
          </a:p>
          <a:p>
            <a:pPr>
              <a:buNone/>
            </a:pPr>
            <a:r>
              <a:rPr lang="fr-FR" dirty="0" smtClean="0"/>
              <a:t>    échéant.   Mariages consanguins??</a:t>
            </a:r>
            <a:endParaRPr lang="fr-FR" dirty="0"/>
          </a:p>
          <a:p>
            <a:r>
              <a:rPr lang="fr-FR" b="1" dirty="0"/>
              <a:t>Traitements suivis</a:t>
            </a:r>
          </a:p>
          <a:p>
            <a:pPr>
              <a:buNone/>
            </a:pPr>
            <a:r>
              <a:rPr lang="fr-FR" dirty="0" smtClean="0"/>
              <a:t>  · </a:t>
            </a:r>
            <a:r>
              <a:rPr lang="fr-FR" dirty="0"/>
              <a:t>Absorption de médicaments : demander au patient ses ordonnances, ne pas oublier de </a:t>
            </a:r>
            <a:r>
              <a:rPr lang="fr-FR" dirty="0" smtClean="0"/>
              <a:t>l'interroger sur </a:t>
            </a:r>
            <a:r>
              <a:rPr lang="fr-FR" dirty="0"/>
              <a:t>les médicaments achetés sans </a:t>
            </a:r>
            <a:r>
              <a:rPr lang="fr-FR" dirty="0" smtClean="0"/>
              <a:t>ordonnance : </a:t>
            </a:r>
            <a:r>
              <a:rPr lang="fr-FR" b="1" dirty="0" smtClean="0">
                <a:solidFill>
                  <a:srgbClr val="FF0000"/>
                </a:solidFill>
              </a:rPr>
              <a:t>problème d’automédication +++</a:t>
            </a:r>
            <a:r>
              <a:rPr lang="fr-FR" dirty="0" smtClean="0"/>
              <a:t>;</a:t>
            </a:r>
            <a:endParaRPr lang="fr-FR" dirty="0"/>
          </a:p>
          <a:p>
            <a:pPr>
              <a:buNone/>
            </a:pPr>
            <a:r>
              <a:rPr lang="fr-FR" dirty="0" smtClean="0"/>
              <a:t> · </a:t>
            </a:r>
            <a:r>
              <a:rPr lang="fr-FR" dirty="0"/>
              <a:t>Vaccinations à jour 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Habitudes et mode de vie: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925144"/>
          </a:xfrm>
        </p:spPr>
        <p:txBody>
          <a:bodyPr>
            <a:normAutofit fontScale="92500"/>
          </a:bodyPr>
          <a:lstStyle/>
          <a:p>
            <a:pPr>
              <a:buNone/>
            </a:pPr>
            <a:endParaRPr lang="fr-FR" b="1" dirty="0"/>
          </a:p>
          <a:p>
            <a:r>
              <a:rPr lang="fr-FR" dirty="0"/>
              <a:t>L'histoire de la maladie ne suffit pas, il faut aussi </a:t>
            </a:r>
            <a:r>
              <a:rPr lang="fr-FR" b="1" dirty="0"/>
              <a:t>l'histoire du malade </a:t>
            </a:r>
            <a:r>
              <a:rPr lang="fr-FR" dirty="0"/>
              <a:t>!</a:t>
            </a:r>
          </a:p>
          <a:p>
            <a:r>
              <a:rPr lang="fr-FR" dirty="0"/>
              <a:t>· </a:t>
            </a:r>
            <a:r>
              <a:rPr lang="fr-FR" b="1" dirty="0"/>
              <a:t>Profession</a:t>
            </a:r>
            <a:r>
              <a:rPr lang="fr-FR" dirty="0"/>
              <a:t> : exposition toxique, stress, chômage.</a:t>
            </a:r>
          </a:p>
          <a:p>
            <a:r>
              <a:rPr lang="fr-FR" dirty="0" smtClean="0"/>
              <a:t>·intoxication alcolo-tabagique:    </a:t>
            </a:r>
            <a:r>
              <a:rPr lang="fr-FR" dirty="0"/>
              <a:t>Toxicomanie, alcoolisme, </a:t>
            </a:r>
            <a:r>
              <a:rPr lang="fr-FR" dirty="0" smtClean="0"/>
              <a:t>tabagisme, et rapports non protégés ;</a:t>
            </a:r>
          </a:p>
          <a:p>
            <a:r>
              <a:rPr lang="fr-FR" b="1" dirty="0" smtClean="0"/>
              <a:t>Séjour</a:t>
            </a:r>
            <a:r>
              <a:rPr lang="fr-FR" dirty="0" smtClean="0"/>
              <a:t> </a:t>
            </a:r>
            <a:r>
              <a:rPr lang="fr-FR" dirty="0"/>
              <a:t>en zone </a:t>
            </a:r>
            <a:r>
              <a:rPr lang="fr-FR" dirty="0" smtClean="0"/>
              <a:t>tropicale: ( mycoses profondes);</a:t>
            </a:r>
            <a:endParaRPr lang="fr-FR" dirty="0"/>
          </a:p>
          <a:p>
            <a:r>
              <a:rPr lang="fr-FR" dirty="0" smtClean="0"/>
              <a:t> </a:t>
            </a:r>
            <a:r>
              <a:rPr lang="fr-FR" dirty="0"/>
              <a:t>Présence d'</a:t>
            </a:r>
            <a:r>
              <a:rPr lang="fr-FR" b="1" dirty="0"/>
              <a:t>animaux </a:t>
            </a:r>
            <a:r>
              <a:rPr lang="fr-FR" dirty="0"/>
              <a:t>au </a:t>
            </a:r>
            <a:r>
              <a:rPr lang="fr-FR" dirty="0" smtClean="0"/>
              <a:t>domicile: allergie, mycose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781128"/>
          </a:xfrm>
        </p:spPr>
        <p:txBody>
          <a:bodyPr>
            <a:normAutofit lnSpcReduction="10000"/>
          </a:bodyPr>
          <a:lstStyle/>
          <a:p>
            <a:r>
              <a:rPr lang="fr-FR" dirty="0" smtClean="0"/>
              <a:t>· </a:t>
            </a:r>
            <a:r>
              <a:rPr lang="fr-FR" b="1" dirty="0" smtClean="0"/>
              <a:t>Orientation sexuelle</a:t>
            </a:r>
            <a:r>
              <a:rPr lang="fr-FR" dirty="0" smtClean="0"/>
              <a:t>: hétéro / homosexuel… </a:t>
            </a:r>
          </a:p>
          <a:p>
            <a:r>
              <a:rPr lang="fr-FR" dirty="0" smtClean="0"/>
              <a:t>· </a:t>
            </a:r>
            <a:r>
              <a:rPr lang="fr-FR" b="1" dirty="0" smtClean="0"/>
              <a:t>Habitudes alimentaires </a:t>
            </a:r>
            <a:r>
              <a:rPr lang="fr-FR" dirty="0" smtClean="0"/>
              <a:t>particulières (sans sel, végétarien.. Sucrerie, laitiers…….).</a:t>
            </a:r>
          </a:p>
          <a:p>
            <a:r>
              <a:rPr lang="fr-FR" dirty="0" smtClean="0"/>
              <a:t>· </a:t>
            </a:r>
            <a:r>
              <a:rPr lang="fr-FR" b="1" dirty="0" smtClean="0"/>
              <a:t>Logement</a:t>
            </a:r>
            <a:r>
              <a:rPr lang="fr-FR" dirty="0" smtClean="0"/>
              <a:t>: hygiène, promiscuité, ensoleillé?  · Prise en charge sociale, revenus.</a:t>
            </a:r>
          </a:p>
          <a:p>
            <a:r>
              <a:rPr lang="fr-FR" dirty="0" smtClean="0"/>
              <a:t>· Si le malade n'est pas né au Maroc: </a:t>
            </a:r>
            <a:r>
              <a:rPr lang="fr-FR" b="1" dirty="0" smtClean="0"/>
              <a:t>lieu </a:t>
            </a:r>
            <a:r>
              <a:rPr lang="fr-FR" dirty="0" smtClean="0"/>
              <a:t>de naissance, </a:t>
            </a:r>
          </a:p>
          <a:p>
            <a:r>
              <a:rPr lang="fr-FR" b="1" dirty="0" smtClean="0"/>
              <a:t>voyage</a:t>
            </a:r>
            <a:r>
              <a:rPr lang="fr-FR" dirty="0" smtClean="0"/>
              <a:t> au pays: sud / nord ( leishmaniose/lèpre )</a:t>
            </a:r>
          </a:p>
          <a:p>
            <a:r>
              <a:rPr lang="fr-FR" b="1" dirty="0" smtClean="0"/>
              <a:t>Animal</a:t>
            </a:r>
            <a:r>
              <a:rPr lang="fr-FR" dirty="0" smtClean="0"/>
              <a:t> de compagnie.</a:t>
            </a:r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sz="4900" b="1" dirty="0" smtClean="0"/>
              <a:t>Histoire de la maladie</a:t>
            </a:r>
            <a:r>
              <a:rPr lang="fr-FR" b="1" dirty="0" smtClean="0"/>
              <a:t/>
            </a:r>
            <a:br>
              <a:rPr lang="fr-FR" b="1" dirty="0" smtClean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0" y="1124744"/>
            <a:ext cx="9144000" cy="5400600"/>
          </a:xfrm>
        </p:spPr>
        <p:txBody>
          <a:bodyPr>
            <a:normAutofit/>
          </a:bodyPr>
          <a:lstStyle/>
          <a:p>
            <a:r>
              <a:rPr lang="fr-FR" dirty="0" smtClean="0"/>
              <a:t>L'histoire </a:t>
            </a:r>
            <a:r>
              <a:rPr lang="fr-FR" dirty="0"/>
              <a:t>de la maladie décrit</a:t>
            </a:r>
            <a:r>
              <a:rPr lang="fr-FR" b="1" dirty="0"/>
              <a:t> le motif de </a:t>
            </a:r>
            <a:r>
              <a:rPr lang="fr-FR" b="1" dirty="0" smtClean="0"/>
              <a:t>consultation</a:t>
            </a:r>
            <a:r>
              <a:rPr lang="fr-FR" dirty="0" smtClean="0"/>
              <a:t>:  </a:t>
            </a:r>
            <a:r>
              <a:rPr lang="fr-FR" dirty="0"/>
              <a:t>(problème qui a amené le malade </a:t>
            </a:r>
            <a:r>
              <a:rPr lang="fr-FR" dirty="0" smtClean="0"/>
              <a:t>à demander </a:t>
            </a:r>
            <a:r>
              <a:rPr lang="fr-FR" dirty="0"/>
              <a:t>un avis médical</a:t>
            </a:r>
            <a:r>
              <a:rPr lang="fr-FR" dirty="0" smtClean="0"/>
              <a:t>).</a:t>
            </a:r>
          </a:p>
          <a:p>
            <a:pPr>
              <a:buNone/>
            </a:pPr>
            <a:endParaRPr lang="fr-FR" dirty="0"/>
          </a:p>
          <a:p>
            <a:r>
              <a:rPr lang="fr-FR" dirty="0"/>
              <a:t>Si le patient n'est pas en mesure de raconter son histoire, il faut contacter </a:t>
            </a:r>
            <a:r>
              <a:rPr lang="fr-FR" b="1" dirty="0"/>
              <a:t>son entourage </a:t>
            </a:r>
            <a:r>
              <a:rPr lang="fr-FR" dirty="0"/>
              <a:t>pour obtenir </a:t>
            </a:r>
            <a:r>
              <a:rPr lang="fr-FR" dirty="0" smtClean="0"/>
              <a:t>les informations </a:t>
            </a:r>
            <a:r>
              <a:rPr lang="fr-FR" dirty="0"/>
              <a:t>(famille, voisins, médecin traitant, etc...).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Histoire de la maladie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24544" y="1412776"/>
            <a:ext cx="9432032" cy="544522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fr-FR" dirty="0"/>
              <a:t>Préciser les symptômes selon </a:t>
            </a:r>
            <a:r>
              <a:rPr lang="fr-FR" b="1" u="sng" dirty="0"/>
              <a:t>7 critères </a:t>
            </a:r>
            <a:r>
              <a:rPr lang="fr-FR" dirty="0"/>
              <a:t>:</a:t>
            </a:r>
          </a:p>
          <a:p>
            <a:r>
              <a:rPr lang="fr-FR" dirty="0" smtClean="0"/>
              <a:t>1/</a:t>
            </a:r>
            <a:r>
              <a:rPr lang="fr-FR" b="1" dirty="0" smtClean="0">
                <a:solidFill>
                  <a:srgbClr val="FF0000"/>
                </a:solidFill>
              </a:rPr>
              <a:t> </a:t>
            </a:r>
            <a:r>
              <a:rPr lang="fr-FR" b="1" dirty="0" smtClean="0"/>
              <a:t>Localisation</a:t>
            </a:r>
            <a:r>
              <a:rPr lang="fr-FR" b="1" dirty="0" smtClean="0">
                <a:solidFill>
                  <a:srgbClr val="FF0000"/>
                </a:solidFill>
              </a:rPr>
              <a:t> </a:t>
            </a:r>
            <a:r>
              <a:rPr lang="fr-FR" dirty="0"/>
              <a:t>des troubles</a:t>
            </a:r>
            <a:r>
              <a:rPr lang="fr-FR" dirty="0" smtClean="0"/>
              <a:t>. ( LE)</a:t>
            </a:r>
            <a:endParaRPr lang="fr-FR" dirty="0"/>
          </a:p>
          <a:p>
            <a:r>
              <a:rPr lang="fr-FR" dirty="0" smtClean="0"/>
              <a:t>2/</a:t>
            </a:r>
            <a:r>
              <a:rPr lang="fr-FR" b="1" dirty="0" smtClean="0"/>
              <a:t>Débu</a:t>
            </a:r>
            <a:r>
              <a:rPr lang="fr-FR" dirty="0" smtClean="0"/>
              <a:t>t </a:t>
            </a:r>
            <a:r>
              <a:rPr lang="fr-FR" dirty="0"/>
              <a:t>: quand, </a:t>
            </a:r>
            <a:r>
              <a:rPr lang="fr-FR" dirty="0" smtClean="0"/>
              <a:t>installation brutale</a:t>
            </a:r>
            <a:r>
              <a:rPr lang="fr-FR" dirty="0"/>
              <a:t>/</a:t>
            </a:r>
            <a:r>
              <a:rPr lang="fr-FR" dirty="0" smtClean="0"/>
              <a:t>progressive</a:t>
            </a:r>
            <a:r>
              <a:rPr lang="fr-FR" dirty="0"/>
              <a:t>.</a:t>
            </a:r>
          </a:p>
          <a:p>
            <a:r>
              <a:rPr lang="fr-FR" dirty="0" smtClean="0"/>
              <a:t>3/ </a:t>
            </a:r>
            <a:r>
              <a:rPr lang="fr-FR" b="1" dirty="0"/>
              <a:t>Qualité</a:t>
            </a:r>
            <a:r>
              <a:rPr lang="fr-FR" dirty="0"/>
              <a:t> des </a:t>
            </a:r>
            <a:r>
              <a:rPr lang="fr-FR" dirty="0" smtClean="0"/>
              <a:t>troubles;</a:t>
            </a:r>
            <a:endParaRPr lang="fr-FR" dirty="0"/>
          </a:p>
          <a:p>
            <a:r>
              <a:rPr lang="fr-FR" dirty="0" smtClean="0"/>
              <a:t>4/</a:t>
            </a:r>
            <a:r>
              <a:rPr lang="fr-FR" b="1" dirty="0" smtClean="0"/>
              <a:t>Rythme</a:t>
            </a:r>
            <a:r>
              <a:rPr lang="fr-FR" dirty="0"/>
              <a:t>, </a:t>
            </a:r>
            <a:r>
              <a:rPr lang="fr-FR" b="1" dirty="0"/>
              <a:t>durée</a:t>
            </a:r>
            <a:r>
              <a:rPr lang="fr-FR" dirty="0"/>
              <a:t> des manifestations.</a:t>
            </a:r>
          </a:p>
          <a:p>
            <a:r>
              <a:rPr lang="fr-FR" dirty="0" smtClean="0"/>
              <a:t>5</a:t>
            </a:r>
            <a:r>
              <a:rPr lang="fr-FR" b="1" dirty="0" smtClean="0"/>
              <a:t>/Intensité</a:t>
            </a:r>
            <a:r>
              <a:rPr lang="fr-FR" dirty="0"/>
              <a:t>, retentissement sur le quotidien.</a:t>
            </a:r>
          </a:p>
          <a:p>
            <a:r>
              <a:rPr lang="fr-FR" dirty="0" smtClean="0"/>
              <a:t>6/</a:t>
            </a:r>
            <a:r>
              <a:rPr lang="fr-FR" b="1" dirty="0" smtClean="0"/>
              <a:t>Facteurs</a:t>
            </a:r>
            <a:r>
              <a:rPr lang="fr-FR" dirty="0" smtClean="0"/>
              <a:t> </a:t>
            </a:r>
            <a:r>
              <a:rPr lang="fr-FR" dirty="0"/>
              <a:t>qui aggravent et soulagent.</a:t>
            </a:r>
          </a:p>
          <a:p>
            <a:r>
              <a:rPr lang="fr-FR" dirty="0" smtClean="0"/>
              <a:t>7/ </a:t>
            </a:r>
            <a:r>
              <a:rPr lang="fr-FR" b="1" dirty="0"/>
              <a:t>Manif</a:t>
            </a:r>
            <a:r>
              <a:rPr lang="fr-FR" dirty="0"/>
              <a:t>estations </a:t>
            </a:r>
            <a:r>
              <a:rPr lang="fr-FR" b="1" dirty="0"/>
              <a:t>associées</a:t>
            </a:r>
            <a:r>
              <a:rPr lang="fr-FR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Examen physique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7504" y="1600200"/>
            <a:ext cx="9083352" cy="4997152"/>
          </a:xfrm>
        </p:spPr>
        <p:txBody>
          <a:bodyPr>
            <a:normAutofit lnSpcReduction="10000"/>
          </a:bodyPr>
          <a:lstStyle/>
          <a:p>
            <a:r>
              <a:rPr lang="fr-FR" b="1" dirty="0"/>
              <a:t>Signes </a:t>
            </a:r>
            <a:r>
              <a:rPr lang="fr-FR" b="1" dirty="0" smtClean="0"/>
              <a:t>généraux:    </a:t>
            </a:r>
            <a:r>
              <a:rPr lang="fr-FR" dirty="0" smtClean="0"/>
              <a:t> Mesurer:</a:t>
            </a:r>
            <a:endParaRPr lang="fr-FR" dirty="0"/>
          </a:p>
          <a:p>
            <a:r>
              <a:rPr lang="fr-FR" dirty="0"/>
              <a:t>- Taille.</a:t>
            </a:r>
          </a:p>
          <a:p>
            <a:r>
              <a:rPr lang="fr-FR" dirty="0"/>
              <a:t>- Poids.</a:t>
            </a:r>
          </a:p>
          <a:p>
            <a:r>
              <a:rPr lang="fr-FR" dirty="0"/>
              <a:t>- Température.</a:t>
            </a:r>
          </a:p>
          <a:p>
            <a:r>
              <a:rPr lang="fr-FR" dirty="0"/>
              <a:t>- Fréquence respiratoire.</a:t>
            </a:r>
          </a:p>
          <a:p>
            <a:r>
              <a:rPr lang="fr-FR" dirty="0"/>
              <a:t>· Avant de commencer l'examen physique appareil par appareil (avant de toucher le patient</a:t>
            </a:r>
            <a:r>
              <a:rPr lang="fr-FR" dirty="0" smtClean="0"/>
              <a:t>),</a:t>
            </a:r>
          </a:p>
          <a:p>
            <a:r>
              <a:rPr lang="fr-FR" dirty="0" smtClean="0"/>
              <a:t>il est indispensable </a:t>
            </a:r>
            <a:r>
              <a:rPr lang="fr-FR" dirty="0"/>
              <a:t>de prendre le temps d'observer le patient.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170" name="Picture 2" descr="C:\Users\Utilisateur\Pictures\2013-06-13 mai  2013\mai  2013 135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1784350"/>
            <a:ext cx="6096000" cy="4572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0" y="1440160"/>
            <a:ext cx="9144000" cy="5733256"/>
          </a:xfrm>
        </p:spPr>
        <p:txBody>
          <a:bodyPr>
            <a:normAutofit fontScale="85000" lnSpcReduction="20000"/>
          </a:bodyPr>
          <a:lstStyle/>
          <a:p>
            <a:r>
              <a:rPr lang="fr-FR" dirty="0"/>
              <a:t>L'observation médicale est un outil de travail, rédigé par le médecin. </a:t>
            </a:r>
            <a:endParaRPr lang="fr-FR" dirty="0" smtClean="0"/>
          </a:p>
          <a:p>
            <a:r>
              <a:rPr lang="fr-FR" dirty="0" smtClean="0"/>
              <a:t>Elle </a:t>
            </a:r>
            <a:r>
              <a:rPr lang="fr-FR" dirty="0"/>
              <a:t>est utile </a:t>
            </a:r>
            <a:r>
              <a:rPr lang="fr-FR" dirty="0" smtClean="0"/>
              <a:t>pour:</a:t>
            </a:r>
          </a:p>
          <a:p>
            <a:pPr>
              <a:buNone/>
            </a:pPr>
            <a:r>
              <a:rPr lang="fr-FR" dirty="0" smtClean="0"/>
              <a:t> 1)  la construction </a:t>
            </a:r>
            <a:r>
              <a:rPr lang="fr-FR" dirty="0"/>
              <a:t>du diagnostic, </a:t>
            </a:r>
            <a:endParaRPr lang="fr-FR" dirty="0" smtClean="0"/>
          </a:p>
          <a:p>
            <a:pPr>
              <a:buNone/>
            </a:pPr>
            <a:r>
              <a:rPr lang="fr-FR" dirty="0" smtClean="0"/>
              <a:t> 2) l'élaboration </a:t>
            </a:r>
            <a:r>
              <a:rPr lang="fr-FR" dirty="0"/>
              <a:t>de la prise en charge du patient </a:t>
            </a:r>
            <a:r>
              <a:rPr lang="fr-FR" dirty="0" smtClean="0"/>
              <a:t>,</a:t>
            </a:r>
          </a:p>
          <a:p>
            <a:pPr>
              <a:buNone/>
            </a:pPr>
            <a:r>
              <a:rPr lang="fr-FR" dirty="0" smtClean="0"/>
              <a:t> 3) la </a:t>
            </a:r>
            <a:r>
              <a:rPr lang="fr-FR" dirty="0"/>
              <a:t>transmission </a:t>
            </a:r>
            <a:r>
              <a:rPr lang="fr-FR" dirty="0" smtClean="0"/>
              <a:t>de l'information</a:t>
            </a:r>
            <a:r>
              <a:rPr lang="fr-FR" dirty="0"/>
              <a:t>.</a:t>
            </a:r>
          </a:p>
          <a:p>
            <a:r>
              <a:rPr lang="fr-FR" dirty="0"/>
              <a:t>La construction de l'observation se fait en </a:t>
            </a:r>
            <a:r>
              <a:rPr lang="fr-FR" b="1" dirty="0"/>
              <a:t>plusieurs </a:t>
            </a:r>
            <a:r>
              <a:rPr lang="fr-FR" b="1" dirty="0" smtClean="0"/>
              <a:t>étapes</a:t>
            </a:r>
            <a:r>
              <a:rPr lang="fr-FR" dirty="0" smtClean="0"/>
              <a:t> </a:t>
            </a:r>
            <a:r>
              <a:rPr lang="fr-FR" dirty="0"/>
              <a:t>:</a:t>
            </a:r>
          </a:p>
          <a:p>
            <a:pPr>
              <a:buNone/>
            </a:pPr>
            <a:r>
              <a:rPr lang="fr-FR" dirty="0" smtClean="0"/>
              <a:t>     • </a:t>
            </a:r>
            <a:r>
              <a:rPr lang="fr-FR" dirty="0"/>
              <a:t>Recueil des </a:t>
            </a:r>
            <a:r>
              <a:rPr lang="fr-FR" b="1" dirty="0"/>
              <a:t>données d'identification </a:t>
            </a:r>
            <a:r>
              <a:rPr lang="fr-FR" dirty="0"/>
              <a:t>du patient.</a:t>
            </a:r>
          </a:p>
          <a:p>
            <a:pPr>
              <a:buNone/>
            </a:pPr>
            <a:r>
              <a:rPr lang="fr-FR" dirty="0" smtClean="0"/>
              <a:t>     • </a:t>
            </a:r>
            <a:r>
              <a:rPr lang="fr-FR" b="1" dirty="0"/>
              <a:t>Interrogatoire</a:t>
            </a:r>
            <a:r>
              <a:rPr lang="fr-FR" dirty="0"/>
              <a:t>.</a:t>
            </a:r>
          </a:p>
          <a:p>
            <a:pPr>
              <a:buNone/>
            </a:pPr>
            <a:r>
              <a:rPr lang="fr-FR" dirty="0" smtClean="0"/>
              <a:t>     • </a:t>
            </a:r>
            <a:r>
              <a:rPr lang="fr-FR" b="1" dirty="0"/>
              <a:t>Examen clinique </a:t>
            </a:r>
            <a:r>
              <a:rPr lang="fr-FR" dirty="0"/>
              <a:t>(ou physique).</a:t>
            </a:r>
          </a:p>
          <a:p>
            <a:r>
              <a:rPr lang="fr-FR" dirty="0"/>
              <a:t>• </a:t>
            </a:r>
            <a:r>
              <a:rPr lang="fr-FR" b="1" dirty="0"/>
              <a:t>Synthèse </a:t>
            </a:r>
            <a:r>
              <a:rPr lang="fr-FR" dirty="0"/>
              <a:t>des résultats </a:t>
            </a:r>
            <a:r>
              <a:rPr lang="fr-FR" b="1" dirty="0"/>
              <a:t>d'examens complémentaires </a:t>
            </a:r>
            <a:r>
              <a:rPr lang="fr-FR" dirty="0"/>
              <a:t>éventuellement disponibles.</a:t>
            </a:r>
          </a:p>
          <a:p>
            <a:r>
              <a:rPr lang="fr-FR" dirty="0"/>
              <a:t>• Rédaction d'une conclusion, étape indispensable pour la construction du </a:t>
            </a:r>
            <a:r>
              <a:rPr lang="fr-FR" dirty="0" smtClean="0"/>
              <a:t>raisonnement  diagnostique</a:t>
            </a:r>
            <a:r>
              <a:rPr lang="fr-FR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ETAT GENERAL: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FR" dirty="0"/>
              <a:t>- Pâleur.</a:t>
            </a:r>
          </a:p>
          <a:p>
            <a:r>
              <a:rPr lang="fr-FR" dirty="0"/>
              <a:t>- Ictère.</a:t>
            </a:r>
          </a:p>
          <a:p>
            <a:r>
              <a:rPr lang="fr-FR" dirty="0"/>
              <a:t>- Cyanose.</a:t>
            </a:r>
          </a:p>
          <a:p>
            <a:r>
              <a:rPr lang="fr-FR" dirty="0"/>
              <a:t>- Marbrures.</a:t>
            </a:r>
          </a:p>
          <a:p>
            <a:r>
              <a:rPr lang="fr-FR" dirty="0"/>
              <a:t>- Sueurs.</a:t>
            </a:r>
          </a:p>
          <a:p>
            <a:r>
              <a:rPr lang="fr-FR" dirty="0"/>
              <a:t>- Etat de vigilance.</a:t>
            </a:r>
          </a:p>
          <a:p>
            <a:r>
              <a:rPr lang="fr-FR" dirty="0"/>
              <a:t>- Attitude : prostration, tristesse, agitation...</a:t>
            </a:r>
          </a:p>
          <a:p>
            <a:r>
              <a:rPr lang="fr-FR" dirty="0"/>
              <a:t>- Etat d'hygiène.</a:t>
            </a:r>
          </a:p>
          <a:p>
            <a:r>
              <a:rPr lang="fr-FR" dirty="0"/>
              <a:t>- Degré d'autonomie : patient capable de se lever et de marcher seul ?</a:t>
            </a:r>
          </a:p>
          <a:p>
            <a:r>
              <a:rPr lang="fr-FR" dirty="0"/>
              <a:t>- Dysphonie, bruits respiratoires.</a:t>
            </a:r>
          </a:p>
          <a:p>
            <a:r>
              <a:rPr lang="fr-FR" dirty="0"/>
              <a:t>- Odeurs.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Espace réservé du contenu 3" descr="http://t0.gstatic.com/images?q=tbn:ANd9GcSPZu7cglMGkfiUgNG_MELoa7ojQdmkIkrIQRxhjG0xHTlTuJ4v_pvBjkYEsQ&amp;s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268760"/>
            <a:ext cx="5004048" cy="5256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Image 4" descr="http://t0.gstatic.com/images?q=tbn:ANd9GcQJi_31muKLwetKCsI6SlTkadSJ8rf9Wu5k22glO8FKbyszhBLjniVKzIGGiOg&amp;s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95936" y="0"/>
            <a:ext cx="5148064" cy="6525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Espace réservé du contenu 3" descr="http://t0.gstatic.com/images?q=tbn:ANd9GcRynqCjESUDE8EG0TpEO_suJXfxy4WW0u8LPsGp2RXN31DDKBgfZpFuieEm9Q&amp;s"/>
          <p:cNvPicPr>
            <a:picLocks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95736" y="2204864"/>
            <a:ext cx="4176464" cy="465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EXAMEN DERMATOLOGIQUE: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-72008" y="1196752"/>
            <a:ext cx="9612560" cy="566124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fr-FR" dirty="0" smtClean="0"/>
              <a:t>Examen </a:t>
            </a:r>
            <a:r>
              <a:rPr lang="fr-FR" dirty="0" err="1" smtClean="0"/>
              <a:t>cutanéo</a:t>
            </a:r>
            <a:r>
              <a:rPr lang="fr-FR" dirty="0" smtClean="0"/>
              <a:t>-muqueux et des phanères. </a:t>
            </a:r>
          </a:p>
          <a:p>
            <a:r>
              <a:rPr lang="fr-FR" dirty="0" smtClean="0"/>
              <a:t> </a:t>
            </a:r>
            <a:r>
              <a:rPr lang="fr-FR" b="1" dirty="0" smtClean="0"/>
              <a:t>Peau </a:t>
            </a:r>
            <a:r>
              <a:rPr lang="fr-FR" dirty="0" smtClean="0"/>
              <a:t> ,</a:t>
            </a:r>
          </a:p>
          <a:p>
            <a:r>
              <a:rPr lang="fr-FR" b="1" dirty="0" smtClean="0"/>
              <a:t>Muqueuses</a:t>
            </a:r>
            <a:r>
              <a:rPr lang="fr-FR" dirty="0" smtClean="0"/>
              <a:t>: buccale, conjonctivale, </a:t>
            </a:r>
            <a:r>
              <a:rPr lang="fr-FR" dirty="0" err="1" smtClean="0"/>
              <a:t>ano</a:t>
            </a:r>
            <a:r>
              <a:rPr lang="fr-FR" dirty="0" smtClean="0"/>
              <a:t>-génitale,</a:t>
            </a:r>
          </a:p>
          <a:p>
            <a:r>
              <a:rPr lang="fr-FR" dirty="0" smtClean="0"/>
              <a:t>Sans oublier </a:t>
            </a:r>
            <a:r>
              <a:rPr lang="fr-FR" b="1" dirty="0" smtClean="0"/>
              <a:t>les plis</a:t>
            </a:r>
            <a:r>
              <a:rPr lang="fr-FR" dirty="0" smtClean="0"/>
              <a:t>: </a:t>
            </a:r>
          </a:p>
          <a:p>
            <a:pPr>
              <a:buNone/>
            </a:pPr>
            <a:r>
              <a:rPr lang="fr-FR" dirty="0" smtClean="0"/>
              <a:t>      -petits (ombilic, rétro-auriculaire, interdigital.)</a:t>
            </a:r>
          </a:p>
          <a:p>
            <a:pPr>
              <a:buNone/>
            </a:pPr>
            <a:r>
              <a:rPr lang="fr-FR" dirty="0" smtClean="0"/>
              <a:t>      -grands ( axillaire, inguinal, inter fessier, </a:t>
            </a:r>
            <a:r>
              <a:rPr lang="fr-FR" dirty="0" err="1" smtClean="0"/>
              <a:t>ss</a:t>
            </a:r>
            <a:r>
              <a:rPr lang="fr-FR" dirty="0" smtClean="0"/>
              <a:t>-mammaire);</a:t>
            </a:r>
          </a:p>
          <a:p>
            <a:r>
              <a:rPr lang="fr-FR" dirty="0" smtClean="0"/>
              <a:t>Examiner </a:t>
            </a:r>
            <a:r>
              <a:rPr lang="fr-FR" b="1" dirty="0" smtClean="0"/>
              <a:t>phanères</a:t>
            </a:r>
            <a:r>
              <a:rPr lang="fr-FR" dirty="0" smtClean="0"/>
              <a:t>: poils, cheveux , ongles;</a:t>
            </a:r>
          </a:p>
          <a:p>
            <a:r>
              <a:rPr lang="fr-FR" dirty="0" smtClean="0"/>
              <a:t>Sans oublier les </a:t>
            </a:r>
            <a:r>
              <a:rPr lang="fr-FR" b="1" dirty="0" smtClean="0"/>
              <a:t>plantes</a:t>
            </a:r>
            <a:r>
              <a:rPr lang="fr-FR" dirty="0" smtClean="0"/>
              <a:t> ( mélanome, ulcère ou MPP)</a:t>
            </a:r>
          </a:p>
          <a:p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Utilisateur\Pictures\2013-06-13 mai  2013\mai  2013 13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7772400" y="-5829300"/>
            <a:ext cx="24688800" cy="18516600"/>
          </a:xfrm>
          <a:prstGeom prst="rect">
            <a:avLst/>
          </a:prstGeom>
          <a:noFill/>
        </p:spPr>
      </p:pic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endParaRPr lang="fr-FR"/>
          </a:p>
        </p:txBody>
      </p:sp>
      <p:sp>
        <p:nvSpPr>
          <p:cNvPr id="131075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fr-FR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750AD3-FC87-48A3-9C5E-12E51F5C95F7}" type="slidenum">
              <a:rPr lang="fr-BE" smtClean="0"/>
              <a:pPr>
                <a:defRPr/>
              </a:pPr>
              <a:t>34</a:t>
            </a:fld>
            <a:endParaRPr lang="fr-BE"/>
          </a:p>
        </p:txBody>
      </p:sp>
      <p:pic>
        <p:nvPicPr>
          <p:cNvPr id="131077" name="Picture 2" descr="H:\qu001027009[1]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0" y="666750"/>
            <a:ext cx="7620000" cy="552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2500313" y="857250"/>
            <a:ext cx="1571625" cy="12858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642938" y="357188"/>
            <a:ext cx="1571625" cy="12858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1" name="Image 10" descr="http://t0.gstatic.com/images?q=tbn:ANd9GcS7I4IqaObT4_TgsZd_Dxi6RZmI5hJsVn8AKpc8eC0nGRUiKxr_aQ6-N0SioQ&amp;s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73366" y="188640"/>
            <a:ext cx="2370634" cy="1296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http://www-sante.ujf-grenoble.fr/SANTE/corpus/disciplines/dermato/muqorogen/343/image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5575" y="116632"/>
            <a:ext cx="5715000" cy="3724276"/>
          </a:xfrm>
          <a:prstGeom prst="rect">
            <a:avLst/>
          </a:prstGeom>
          <a:noFill/>
        </p:spPr>
      </p:pic>
      <p:sp>
        <p:nvSpPr>
          <p:cNvPr id="13" name="Espace réservé du contenu 1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028" name="Picture 4" descr="http://www-sante.ujf-grenoble.fr/SANTE/corpus/disciplines/dermato/muqorogen/343/image3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575" y="3299792"/>
            <a:ext cx="5715000" cy="3657600"/>
          </a:xfrm>
          <a:prstGeom prst="rect">
            <a:avLst/>
          </a:prstGeom>
          <a:noFill/>
        </p:spPr>
      </p:pic>
      <p:pic>
        <p:nvPicPr>
          <p:cNvPr id="15" name="Image 14" descr="http://t0.gstatic.com/images?q=tbn:ANd9GcROTGdfCmADuXnIua-MpUZ6I6JDkL0M-D_xHMux-EcMrpemN0FWJmV93RRhrHo&amp;s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12160" y="1628800"/>
            <a:ext cx="3131840" cy="2088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Espace réservé du contenu 16" descr="http://t0.gstatic.com/images?q=tbn:ANd9GcT2WTD6vsxKCbLXhz6d2Tpgb10yage0MXni5DA3EsqAGqeRVinipO74B_be-Xs&amp;s"/>
          <p:cNvPicPr>
            <a:picLocks noGrp="1"/>
          </p:cNvPicPr>
          <p:nvPr>
            <p:ph sz="half" idx="2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156177" y="3790975"/>
            <a:ext cx="3024336" cy="26623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" name="Espace réservé du contenu 9" descr="http://t0.gstatic.com/images?q=tbn:ANd9GcRdQOSDBDOgHs2LoqPepqCFlDANeAcjNuIJC-dRWZBiNixF9Fz_BJc1mxJhX5k&amp;s"/>
          <p:cNvPicPr>
            <a:picLocks noGrp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2047874" y="3196430"/>
            <a:ext cx="2524125" cy="332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Espace réservé du contenu 10" descr="http://t0.gstatic.com/images?q=tbn:ANd9GcRZ5tsVcAat6x7F1hgxZq04g2juTtEFTHBikaG9DGxOFt9Iq0059zepfDVUKA&amp;s"/>
          <p:cNvPicPr>
            <a:picLocks noGrp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6219824" y="3196430"/>
            <a:ext cx="1952575" cy="36615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Image 11" descr="http://t0.gstatic.com/images?q=tbn:ANd9GcR3k1h4-d74wQfM4nQ2wYYRA67okDbaZc6N2rvv8vlNIrFYWZAaWdCYDpUOmnk&amp;s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04048" y="980728"/>
            <a:ext cx="3491880" cy="2088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 descr="C:\Users\Utilisateur\Desktop\Nouveau dossier (3)\20151203_133754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57200" y="764704"/>
            <a:ext cx="4038600" cy="227171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2" descr="C:\Documents and Settings\ordinateur\Bureau\Numériser0086 AAA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38918" y="-286939"/>
            <a:ext cx="5625370" cy="7100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Espace réservé du contenu 3" descr="Corps humain à partir d'os à la peau, le rendu 3d illustration Banque D'Images"/>
          <p:cNvPicPr>
            <a:picLocks noGrp="1"/>
          </p:cNvPicPr>
          <p:nvPr>
            <p:ph idx="1"/>
          </p:nvPr>
        </p:nvPicPr>
        <p:blipFill>
          <a:blip r:embed="rId3" cstate="print"/>
          <a:srcRect b="8001"/>
          <a:stretch>
            <a:fillRect/>
          </a:stretch>
        </p:blipFill>
        <p:spPr bwMode="auto">
          <a:xfrm>
            <a:off x="179512" y="792088"/>
            <a:ext cx="6408711" cy="52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80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r="19285"/>
          <a:stretch>
            <a:fillRect/>
          </a:stretch>
        </p:blipFill>
        <p:spPr bwMode="auto">
          <a:xfrm rot="5400000">
            <a:off x="1366348" y="1232636"/>
            <a:ext cx="6748695" cy="4703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GENERALITES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Soyez présentable : propre et souriant </a:t>
            </a:r>
            <a:r>
              <a:rPr lang="fr-FR" b="1" dirty="0" smtClean="0"/>
              <a:t>!</a:t>
            </a:r>
          </a:p>
          <a:p>
            <a:endParaRPr lang="fr-FR" b="1" dirty="0"/>
          </a:p>
          <a:p>
            <a:r>
              <a:rPr lang="fr-FR" b="1" dirty="0"/>
              <a:t>Lavez-vous les mains, avant et après l'examen (et n'hésitez pas à le faire devant le patient, il se dira </a:t>
            </a:r>
            <a:r>
              <a:rPr lang="fr-FR" b="1" dirty="0" smtClean="0"/>
              <a:t>qu'en  </a:t>
            </a:r>
            <a:r>
              <a:rPr lang="fr-FR" dirty="0" smtClean="0"/>
              <a:t>effet </a:t>
            </a:r>
            <a:r>
              <a:rPr lang="fr-FR" dirty="0"/>
              <a:t>vous êtes un médecin soucieux de l'hygiène </a:t>
            </a:r>
            <a:r>
              <a:rPr lang="fr-FR" dirty="0" smtClean="0"/>
              <a:t>!)</a:t>
            </a:r>
          </a:p>
          <a:p>
            <a:endParaRPr lang="fr-FR" dirty="0"/>
          </a:p>
          <a:p>
            <a:r>
              <a:rPr lang="fr-FR" b="1" dirty="0"/>
              <a:t>Préparez vos instruments : 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Moyens d’ examen dermatologique: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853136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fr-FR" dirty="0" smtClean="0"/>
              <a:t>Il nécessite un bon éclairage (L. de jour, lampe..)</a:t>
            </a:r>
          </a:p>
          <a:p>
            <a:r>
              <a:rPr lang="fr-FR" dirty="0" smtClean="0"/>
              <a:t>A  l’œil nu, </a:t>
            </a:r>
          </a:p>
          <a:p>
            <a:r>
              <a:rPr lang="fr-FR" dirty="0" smtClean="0"/>
              <a:t>Une loupe simple,</a:t>
            </a:r>
          </a:p>
          <a:p>
            <a:r>
              <a:rPr lang="fr-FR" dirty="0" err="1" smtClean="0"/>
              <a:t>Derma</a:t>
            </a:r>
            <a:r>
              <a:rPr lang="fr-FR" dirty="0" smtClean="0"/>
              <a:t>-light,</a:t>
            </a:r>
          </a:p>
          <a:p>
            <a:r>
              <a:rPr lang="fr-FR" dirty="0" err="1" smtClean="0"/>
              <a:t>Dermatoscopie</a:t>
            </a:r>
            <a:r>
              <a:rPr lang="fr-FR" dirty="0" smtClean="0"/>
              <a:t>,</a:t>
            </a:r>
          </a:p>
          <a:p>
            <a:r>
              <a:rPr lang="fr-FR" dirty="0" smtClean="0"/>
              <a:t>Lumière de Wood,</a:t>
            </a:r>
          </a:p>
          <a:p>
            <a:r>
              <a:rPr lang="fr-FR" dirty="0" smtClean="0"/>
              <a:t>Parfois : </a:t>
            </a:r>
            <a:r>
              <a:rPr lang="fr-FR" dirty="0" err="1" smtClean="0"/>
              <a:t>gands</a:t>
            </a:r>
            <a:r>
              <a:rPr lang="fr-FR" dirty="0" smtClean="0"/>
              <a:t>, curette, ou abaisse langue;</a:t>
            </a:r>
          </a:p>
          <a:p>
            <a:r>
              <a:rPr lang="fr-FR" dirty="0" smtClean="0"/>
              <a:t>Prise  de photos pour comparer: (avis du malade)</a:t>
            </a:r>
          </a:p>
          <a:p>
            <a:r>
              <a:rPr lang="fr-FR" dirty="0" smtClean="0"/>
              <a:t>( voir présentation sur place)</a:t>
            </a:r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Espace réservé du texte 1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050" name="Picture 2" descr="C:\Users\Utilisateur\Desktop\Nouveau dossier (4)\20180517_104441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457200" y="3014216"/>
            <a:ext cx="4040188" cy="2272606"/>
          </a:xfrm>
          <a:prstGeom prst="rect">
            <a:avLst/>
          </a:prstGeom>
          <a:noFill/>
        </p:spPr>
      </p:pic>
      <p:sp>
        <p:nvSpPr>
          <p:cNvPr id="13" name="Espace réservé du texte 1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052" name="Picture 4" descr="C:\Users\Utilisateur\Desktop\Nouveau dossier (4)\20180517_122718.jpg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4645025" y="3013770"/>
            <a:ext cx="4041775" cy="227349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88024" y="44623"/>
            <a:ext cx="3960440" cy="70407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2627" y="0"/>
            <a:ext cx="385762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Espace réservé du contenu 6" descr="http://t0.gstatic.com/images?q=tbn:ANd9GcTz-DCP8iA2RKr05UXRKM4p6j1d5vr0hnxGwKv7Ayq9t_tPMAXpXDieW6vtSPc&amp;s"/>
          <p:cNvPicPr>
            <a:picLocks noGrp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3707904" cy="2924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Image 8" descr="http://t0.gstatic.com/images?q=tbn:ANd9GcQcpwxWgxg-CF6yk66GwRJo3iSvD_le602hPBrabIDXuRm8D9-ZDzUAyL0sLg&amp;s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2204864"/>
            <a:ext cx="3888432" cy="2448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Espace réservé du contenu 9" descr="http://t0.gstatic.com/images?q=tbn:ANd9GcSgy3l4DOVSEdIKWdh37WoH_WNjtJJ4Y-vJvg5Al4BoGkXqx3-K57H_1NCPjD8&amp;s"/>
          <p:cNvPicPr>
            <a:picLocks noGrp="1"/>
          </p:cNvPicPr>
          <p:nvPr>
            <p:ph sz="quarter" idx="4"/>
          </p:nvPr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308304" y="3789040"/>
            <a:ext cx="1835696" cy="1728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Image 10" descr="http://t0.gstatic.com/images?q=tbn:ANd9GcShfcZ_uwSgoiJPC1CEP_tAdxanyN90AieBElhJXqrG1OyQx-7ecz1k7P7KoYI&amp;s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499992" y="0"/>
            <a:ext cx="3456384" cy="2708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Image 11" descr="http://t0.gstatic.com/images?q=tbn:ANd9GcQf0wjrwPUBxtvrxDQJaqs4aUOjSDAK0dz3FUEDpTTZXhgrd8zLdHBR8Kch7U8&amp;s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707904" y="3573016"/>
            <a:ext cx="3528392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Image 12" descr="http://t0.gstatic.com/images?q=tbn:ANd9GcTlHivRvRKN_HleGv9uP6jyCGFbCA6Zmavh1VwzcCBvr_a7v5TrFYx87WBvcQ&amp;s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39552" y="4725144"/>
            <a:ext cx="4104456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3" descr="Corps humain à partir d'os à la peau, le rendu 3d illustration Banque D'Images"/>
          <p:cNvPicPr>
            <a:picLocks noGrp="1"/>
          </p:cNvPicPr>
          <p:nvPr>
            <p:ph idx="1"/>
          </p:nvPr>
        </p:nvPicPr>
        <p:blipFill>
          <a:blip r:embed="rId3" cstate="print"/>
          <a:srcRect b="8001"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PUIS APPAREIL /APPAREIL: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En cas de pathologie aigue d'organe, on commence par l'examen de cette région</a:t>
            </a:r>
            <a:r>
              <a:rPr lang="fr-FR" dirty="0" smtClean="0"/>
              <a:t>.</a:t>
            </a:r>
          </a:p>
          <a:p>
            <a:r>
              <a:rPr lang="fr-FR" dirty="0" smtClean="0"/>
              <a:t> </a:t>
            </a:r>
            <a:r>
              <a:rPr lang="fr-FR" dirty="0"/>
              <a:t>Dans les autres </a:t>
            </a:r>
            <a:r>
              <a:rPr lang="fr-FR" dirty="0" smtClean="0"/>
              <a:t>cas, l'examen </a:t>
            </a:r>
            <a:r>
              <a:rPr lang="fr-FR" dirty="0"/>
              <a:t>peut être mené de façon systématique, appareil par appareil, ou de façon topographique (de la </a:t>
            </a:r>
            <a:r>
              <a:rPr lang="fr-FR" dirty="0" smtClean="0"/>
              <a:t>tête aux </a:t>
            </a:r>
            <a:r>
              <a:rPr lang="fr-FR" dirty="0"/>
              <a:t>pieds).</a:t>
            </a:r>
          </a:p>
          <a:p>
            <a:r>
              <a:rPr lang="fr-FR" dirty="0"/>
              <a:t>Pour chaque système, l'examen physique se fait selon la même séquence :</a:t>
            </a:r>
          </a:p>
          <a:p>
            <a:pPr>
              <a:buNone/>
            </a:pPr>
            <a:r>
              <a:rPr lang="fr-FR" dirty="0" smtClean="0"/>
              <a:t>           · </a:t>
            </a:r>
            <a:r>
              <a:rPr lang="fr-FR" b="1" dirty="0" smtClean="0"/>
              <a:t>Inspection.</a:t>
            </a:r>
          </a:p>
          <a:p>
            <a:pPr>
              <a:buNone/>
            </a:pPr>
            <a:r>
              <a:rPr lang="fr-FR" b="1" dirty="0" smtClean="0"/>
              <a:t>                           · Palpation.</a:t>
            </a:r>
          </a:p>
          <a:p>
            <a:pPr>
              <a:buNone/>
            </a:pPr>
            <a:r>
              <a:rPr lang="fr-FR" b="1" dirty="0" smtClean="0"/>
              <a:t>                                       · Percussion.</a:t>
            </a:r>
          </a:p>
          <a:p>
            <a:pPr>
              <a:buNone/>
            </a:pPr>
            <a:r>
              <a:rPr lang="fr-FR" b="1" dirty="0" smtClean="0"/>
              <a:t>                                                     · Auscultation.</a:t>
            </a:r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40768"/>
            <a:ext cx="9587408" cy="5760640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fr-FR" b="1" dirty="0"/>
              <a:t>Revue des </a:t>
            </a:r>
            <a:r>
              <a:rPr lang="fr-FR" b="1" dirty="0" smtClean="0"/>
              <a:t>systèmes</a:t>
            </a:r>
            <a:endParaRPr lang="fr-FR" b="1" dirty="0"/>
          </a:p>
          <a:p>
            <a:r>
              <a:rPr lang="fr-FR" dirty="0"/>
              <a:t>· Examen cardiovasculaire.</a:t>
            </a:r>
          </a:p>
          <a:p>
            <a:r>
              <a:rPr lang="fr-FR" dirty="0"/>
              <a:t>· Examen pulmonaire.</a:t>
            </a:r>
          </a:p>
          <a:p>
            <a:r>
              <a:rPr lang="fr-FR" dirty="0"/>
              <a:t>· Examen de l'abdomen.</a:t>
            </a:r>
          </a:p>
          <a:p>
            <a:r>
              <a:rPr lang="fr-FR" dirty="0"/>
              <a:t>· Examen neurologique.</a:t>
            </a:r>
          </a:p>
          <a:p>
            <a:r>
              <a:rPr lang="fr-FR" dirty="0"/>
              <a:t>· Examen </a:t>
            </a:r>
            <a:r>
              <a:rPr lang="fr-FR" dirty="0" err="1"/>
              <a:t>ostéoarticulaire</a:t>
            </a:r>
            <a:r>
              <a:rPr lang="fr-FR" dirty="0"/>
              <a:t>.</a:t>
            </a:r>
          </a:p>
          <a:p>
            <a:r>
              <a:rPr lang="fr-FR" dirty="0"/>
              <a:t>· Examen </a:t>
            </a:r>
            <a:r>
              <a:rPr lang="fr-FR" dirty="0" err="1"/>
              <a:t>uronéphrologique</a:t>
            </a:r>
            <a:r>
              <a:rPr lang="fr-FR" dirty="0"/>
              <a:t>.</a:t>
            </a:r>
          </a:p>
          <a:p>
            <a:r>
              <a:rPr lang="fr-FR" dirty="0"/>
              <a:t>· Examen gynécologique, seins</a:t>
            </a:r>
            <a:r>
              <a:rPr lang="fr-FR" dirty="0" smtClean="0"/>
              <a:t>.</a:t>
            </a:r>
            <a:endParaRPr lang="fr-FR" dirty="0"/>
          </a:p>
          <a:p>
            <a:r>
              <a:rPr lang="fr-FR" dirty="0"/>
              <a:t>· Examen des aires ganglionnaires.</a:t>
            </a:r>
          </a:p>
          <a:p>
            <a:r>
              <a:rPr lang="fr-FR" dirty="0"/>
              <a:t>· Examen </a:t>
            </a:r>
            <a:r>
              <a:rPr lang="fr-FR" dirty="0" err="1"/>
              <a:t>endocrinologique</a:t>
            </a:r>
            <a:r>
              <a:rPr lang="fr-FR" dirty="0"/>
              <a:t>, aire thyroïdienne.</a:t>
            </a:r>
          </a:p>
          <a:p>
            <a:r>
              <a:rPr lang="fr-FR" dirty="0"/>
              <a:t>· Examen ophtalmologique.</a:t>
            </a:r>
          </a:p>
          <a:p>
            <a:r>
              <a:rPr lang="fr-FR" dirty="0"/>
              <a:t>· Examen </a:t>
            </a:r>
            <a:r>
              <a:rPr lang="fr-FR" dirty="0" err="1"/>
              <a:t>otorhinolaryngé</a:t>
            </a:r>
            <a:r>
              <a:rPr lang="fr-FR" dirty="0"/>
              <a:t> et </a:t>
            </a:r>
            <a:r>
              <a:rPr lang="fr-FR" dirty="0" err="1"/>
              <a:t>stomatologique</a:t>
            </a:r>
            <a:r>
              <a:rPr lang="fr-FR" dirty="0"/>
              <a:t>.</a:t>
            </a:r>
          </a:p>
          <a:p>
            <a:r>
              <a:rPr lang="fr-FR" dirty="0"/>
              <a:t>· Mental.</a:t>
            </a:r>
          </a:p>
          <a:p>
            <a:pPr>
              <a:buNone/>
            </a:pP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EXAMENS COMPLEMENTAIRES: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853136"/>
          </a:xfrm>
        </p:spPr>
        <p:txBody>
          <a:bodyPr/>
          <a:lstStyle/>
          <a:p>
            <a:r>
              <a:rPr lang="fr-FR" b="1" dirty="0" smtClean="0"/>
              <a:t>BIOPSIE CUTANEE;</a:t>
            </a:r>
          </a:p>
          <a:p>
            <a:r>
              <a:rPr lang="fr-FR" b="1" dirty="0" smtClean="0"/>
              <a:t>IMMUNOFLUORESCENCE</a:t>
            </a:r>
            <a:r>
              <a:rPr lang="fr-FR" dirty="0" smtClean="0"/>
              <a:t>:   a) DIRECTE ( IFD)</a:t>
            </a:r>
          </a:p>
          <a:p>
            <a:r>
              <a:rPr lang="fr-FR" dirty="0" smtClean="0"/>
              <a:t>                                                  b) INDIRECTE (IFI)</a:t>
            </a:r>
          </a:p>
          <a:p>
            <a:r>
              <a:rPr lang="fr-FR" dirty="0" smtClean="0"/>
              <a:t>Prélèvements: bactériologique et </a:t>
            </a:r>
            <a:r>
              <a:rPr lang="fr-FR" dirty="0" err="1" smtClean="0"/>
              <a:t>myco</a:t>
            </a:r>
            <a:r>
              <a:rPr lang="fr-FR" dirty="0" smtClean="0"/>
              <a:t>-</a:t>
            </a:r>
            <a:r>
              <a:rPr lang="fr-FR" dirty="0" err="1" smtClean="0"/>
              <a:t>parasito</a:t>
            </a:r>
            <a:r>
              <a:rPr lang="fr-FR" dirty="0" smtClean="0"/>
              <a:t>;</a:t>
            </a:r>
          </a:p>
          <a:p>
            <a:r>
              <a:rPr lang="fr-FR" dirty="0" smtClean="0"/>
              <a:t>Examens biologiques classiques et orientés;</a:t>
            </a:r>
          </a:p>
          <a:p>
            <a:r>
              <a:rPr lang="fr-FR" dirty="0" smtClean="0"/>
              <a:t>Explorations radiologiques: toutes confondues;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contenu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contenu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268" name="Espace réservé du numéro de diapositive 3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A85BCBC-7DE9-42C0-8CF0-96AE2ECDCDEF}" type="slidenum">
              <a:rPr lang="fr-BE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48</a:t>
            </a:fld>
            <a:endParaRPr lang="fr-BE" smtClean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8662" y="500042"/>
            <a:ext cx="7500990" cy="59879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 smtClean="0"/>
              <a:t>Conclure l'observation médicale</a:t>
            </a:r>
          </a:p>
          <a:p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La conclusion débute par une </a:t>
            </a:r>
            <a:r>
              <a:rPr lang="fr-FR" b="1" dirty="0" smtClean="0"/>
              <a:t>phrase qui synthétise le problème</a:t>
            </a:r>
            <a:r>
              <a:rPr lang="fr-FR" dirty="0" smtClean="0"/>
              <a:t>, à partir des données recueillies à l'interrogatoire, l'examen physique et l'analyse des examens complémentaires</a:t>
            </a:r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781128"/>
          </a:xfrm>
        </p:spPr>
        <p:txBody>
          <a:bodyPr>
            <a:normAutofit/>
          </a:bodyPr>
          <a:lstStyle/>
          <a:p>
            <a:r>
              <a:rPr lang="fr-FR" dirty="0"/>
              <a:t>Ayez à portée de </a:t>
            </a:r>
            <a:r>
              <a:rPr lang="fr-FR" b="1" dirty="0"/>
              <a:t>main le matériel </a:t>
            </a:r>
            <a:r>
              <a:rPr lang="fr-FR" dirty="0"/>
              <a:t>suivant :</a:t>
            </a:r>
          </a:p>
          <a:p>
            <a:pPr>
              <a:buNone/>
            </a:pPr>
            <a:r>
              <a:rPr lang="fr-FR" dirty="0" smtClean="0"/>
              <a:t>     · </a:t>
            </a:r>
            <a:r>
              <a:rPr lang="fr-FR" dirty="0"/>
              <a:t>Stylo, papier.</a:t>
            </a:r>
          </a:p>
          <a:p>
            <a:pPr>
              <a:buNone/>
            </a:pPr>
            <a:r>
              <a:rPr lang="fr-FR" dirty="0" smtClean="0"/>
              <a:t>     · </a:t>
            </a:r>
            <a:r>
              <a:rPr lang="fr-FR" dirty="0"/>
              <a:t>Stéthoscope, lampe, marteau, abaisse-langue.</a:t>
            </a:r>
          </a:p>
          <a:p>
            <a:pPr>
              <a:buNone/>
            </a:pPr>
            <a:r>
              <a:rPr lang="fr-FR" dirty="0" smtClean="0"/>
              <a:t>     · </a:t>
            </a:r>
            <a:r>
              <a:rPr lang="fr-FR" dirty="0"/>
              <a:t>Montre (avec une trotteuse, </a:t>
            </a:r>
            <a:r>
              <a:rPr lang="fr-FR" dirty="0" smtClean="0"/>
              <a:t> pour </a:t>
            </a:r>
            <a:r>
              <a:rPr lang="fr-FR" dirty="0"/>
              <a:t>la fréquence cardiaque ou respiratoire).</a:t>
            </a:r>
          </a:p>
          <a:p>
            <a:r>
              <a:rPr lang="fr-FR" dirty="0"/>
              <a:t>· Dans </a:t>
            </a:r>
            <a:r>
              <a:rPr lang="fr-FR" b="1" dirty="0"/>
              <a:t>le service </a:t>
            </a:r>
            <a:r>
              <a:rPr lang="fr-FR" dirty="0"/>
              <a:t>: gants, diapason, doigtier, vaseline, tensiomètre, mètre ruban.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Observation </a:t>
            </a:r>
            <a:r>
              <a:rPr lang="fr-FR" smtClean="0"/>
              <a:t>(résumé):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 fontScale="25000" lnSpcReduction="20000"/>
          </a:bodyPr>
          <a:lstStyle/>
          <a:p>
            <a:r>
              <a:rPr lang="fr-FR" dirty="0" smtClean="0"/>
              <a:t>Date, identification de la personne ayant rédigé l'observation.</a:t>
            </a:r>
          </a:p>
          <a:p>
            <a:r>
              <a:rPr lang="fr-FR" dirty="0" smtClean="0"/>
              <a:t>Mode d'arrivée à l'hôpital, adressé par qui, coordonnées du patient et du médecin traitant.</a:t>
            </a:r>
          </a:p>
          <a:p>
            <a:r>
              <a:rPr lang="fr-FR" b="1" dirty="0" smtClean="0"/>
              <a:t>Motif d'hospitalisation </a:t>
            </a:r>
            <a:r>
              <a:rPr lang="fr-FR" dirty="0" smtClean="0"/>
              <a:t>(un ou plusieurs symptômes).</a:t>
            </a:r>
          </a:p>
          <a:p>
            <a:r>
              <a:rPr lang="fr-FR" b="1" dirty="0" smtClean="0"/>
              <a:t>Antécédents</a:t>
            </a:r>
            <a:endParaRPr lang="fr-FR" dirty="0" smtClean="0"/>
          </a:p>
          <a:p>
            <a:pPr lvl="1"/>
            <a:r>
              <a:rPr lang="fr-FR" dirty="0" smtClean="0"/>
              <a:t>Personnels :</a:t>
            </a:r>
          </a:p>
          <a:p>
            <a:pPr lvl="2"/>
            <a:r>
              <a:rPr lang="fr-FR" dirty="0" smtClean="0"/>
              <a:t>Chirurgicaux.</a:t>
            </a:r>
          </a:p>
          <a:p>
            <a:pPr lvl="2"/>
            <a:r>
              <a:rPr lang="fr-FR" dirty="0" smtClean="0"/>
              <a:t>Médicaux.</a:t>
            </a:r>
          </a:p>
          <a:p>
            <a:pPr lvl="2"/>
            <a:r>
              <a:rPr lang="fr-FR" dirty="0" smtClean="0"/>
              <a:t>Allergiques.</a:t>
            </a:r>
          </a:p>
          <a:p>
            <a:pPr lvl="2"/>
            <a:r>
              <a:rPr lang="fr-FR" dirty="0" smtClean="0"/>
              <a:t>Gynéco-obstétricaux (sans oublier la date des dernières règles !).</a:t>
            </a:r>
          </a:p>
          <a:p>
            <a:pPr lvl="1"/>
            <a:r>
              <a:rPr lang="fr-FR" dirty="0" smtClean="0"/>
              <a:t>Familiaux (premier degré).</a:t>
            </a:r>
          </a:p>
          <a:p>
            <a:pPr lvl="1"/>
            <a:r>
              <a:rPr lang="fr-FR" dirty="0" smtClean="0"/>
              <a:t>Traitements habituels ou occasionnels.</a:t>
            </a:r>
          </a:p>
          <a:p>
            <a:r>
              <a:rPr lang="fr-FR" b="1" dirty="0" smtClean="0"/>
              <a:t>Mode de vie</a:t>
            </a:r>
            <a:endParaRPr lang="fr-FR" dirty="0" smtClean="0"/>
          </a:p>
          <a:p>
            <a:pPr lvl="1"/>
            <a:r>
              <a:rPr lang="fr-FR" dirty="0" smtClean="0"/>
              <a:t>Contexte socioprofessionnel.</a:t>
            </a:r>
          </a:p>
          <a:p>
            <a:pPr lvl="1"/>
            <a:r>
              <a:rPr lang="fr-FR" dirty="0" smtClean="0"/>
              <a:t>Contexte familial, marital, vie affective.</a:t>
            </a:r>
          </a:p>
          <a:p>
            <a:pPr lvl="1"/>
            <a:r>
              <a:rPr lang="fr-FR" dirty="0" smtClean="0"/>
              <a:t>Eventuelles intoxications.</a:t>
            </a:r>
          </a:p>
          <a:p>
            <a:pPr lvl="1"/>
            <a:r>
              <a:rPr lang="fr-FR" dirty="0" smtClean="0"/>
              <a:t>Voyages, animaux de compagnie.</a:t>
            </a:r>
          </a:p>
          <a:p>
            <a:r>
              <a:rPr lang="fr-FR" b="1" dirty="0" smtClean="0"/>
              <a:t>Histoire de la maladie</a:t>
            </a:r>
            <a:endParaRPr lang="fr-FR" dirty="0" smtClean="0"/>
          </a:p>
          <a:p>
            <a:pPr lvl="1"/>
            <a:r>
              <a:rPr lang="fr-FR" dirty="0" smtClean="0"/>
              <a:t>Localisation des troubles.</a:t>
            </a:r>
          </a:p>
          <a:p>
            <a:pPr lvl="1"/>
            <a:r>
              <a:rPr lang="fr-FR" dirty="0" smtClean="0"/>
              <a:t>Début :</a:t>
            </a:r>
          </a:p>
          <a:p>
            <a:pPr lvl="2"/>
            <a:r>
              <a:rPr lang="fr-FR" dirty="0" smtClean="0"/>
              <a:t>Quand (date, heure) ?</a:t>
            </a:r>
          </a:p>
          <a:p>
            <a:pPr lvl="2"/>
            <a:r>
              <a:rPr lang="fr-FR" dirty="0" smtClean="0"/>
              <a:t>Occupation lors de la survenue des troubles.</a:t>
            </a:r>
          </a:p>
          <a:p>
            <a:pPr lvl="2"/>
            <a:r>
              <a:rPr lang="fr-FR" dirty="0" smtClean="0"/>
              <a:t>Mode d'installation, facteur déclenchant.</a:t>
            </a:r>
          </a:p>
          <a:p>
            <a:pPr lvl="1"/>
            <a:r>
              <a:rPr lang="fr-FR" dirty="0" smtClean="0"/>
              <a:t>Rythme, durée.</a:t>
            </a:r>
          </a:p>
          <a:p>
            <a:pPr lvl="1"/>
            <a:r>
              <a:rPr lang="fr-FR" dirty="0" smtClean="0"/>
              <a:t>Qualité des troubles.</a:t>
            </a:r>
          </a:p>
          <a:p>
            <a:pPr lvl="1"/>
            <a:r>
              <a:rPr lang="fr-FR" dirty="0" smtClean="0"/>
              <a:t>Intensité, sévérité, retentissement sur le quotidien.</a:t>
            </a:r>
          </a:p>
          <a:p>
            <a:pPr lvl="1"/>
            <a:r>
              <a:rPr lang="fr-FR" dirty="0" smtClean="0"/>
              <a:t>Facteurs qui aggravent et soulagent.</a:t>
            </a:r>
          </a:p>
          <a:p>
            <a:pPr lvl="1"/>
            <a:r>
              <a:rPr lang="fr-FR" dirty="0" smtClean="0"/>
              <a:t>Manifestations associées.</a:t>
            </a:r>
          </a:p>
          <a:p>
            <a:r>
              <a:rPr lang="fr-FR" b="1" dirty="0" smtClean="0"/>
              <a:t>Examen clinique</a:t>
            </a:r>
            <a:endParaRPr lang="fr-FR" dirty="0" smtClean="0"/>
          </a:p>
          <a:p>
            <a:pPr lvl="1"/>
            <a:r>
              <a:rPr lang="fr-FR" dirty="0" smtClean="0"/>
              <a:t>Poids et signes vitaux.</a:t>
            </a:r>
          </a:p>
          <a:p>
            <a:pPr lvl="1"/>
            <a:r>
              <a:rPr lang="fr-FR" dirty="0" smtClean="0"/>
              <a:t>Apparence générale.</a:t>
            </a:r>
          </a:p>
          <a:p>
            <a:pPr lvl="1"/>
            <a:r>
              <a:rPr lang="fr-FR" dirty="0" smtClean="0"/>
              <a:t>Recherche des signes physiques (inspection, palpation, percussion, auscultation) :</a:t>
            </a:r>
            <a:r>
              <a:rPr lang="fr-FR" dirty="0" err="1" smtClean="0"/>
              <a:t>Cutanéo</a:t>
            </a:r>
            <a:r>
              <a:rPr lang="fr-FR" dirty="0" smtClean="0"/>
              <a:t>-muqueux.</a:t>
            </a:r>
          </a:p>
          <a:p>
            <a:pPr lvl="1"/>
            <a:r>
              <a:rPr lang="fr-FR" b="1" dirty="0" err="1" smtClean="0"/>
              <a:t>Cutanéo</a:t>
            </a:r>
            <a:r>
              <a:rPr lang="fr-FR" b="1" dirty="0" smtClean="0"/>
              <a:t>-muqueux.</a:t>
            </a:r>
          </a:p>
          <a:p>
            <a:pPr lvl="1"/>
            <a:endParaRPr lang="fr-FR" dirty="0" smtClean="0"/>
          </a:p>
          <a:p>
            <a:pPr lvl="2"/>
            <a:r>
              <a:rPr lang="fr-FR" dirty="0" smtClean="0"/>
              <a:t>Cardio-vasculaire.</a:t>
            </a:r>
          </a:p>
          <a:p>
            <a:pPr lvl="2"/>
            <a:r>
              <a:rPr lang="fr-FR" dirty="0" smtClean="0"/>
              <a:t>Pleuro-pulmonaire.</a:t>
            </a:r>
          </a:p>
          <a:p>
            <a:pPr lvl="2"/>
            <a:r>
              <a:rPr lang="fr-FR" dirty="0" smtClean="0"/>
              <a:t>Abdomen.</a:t>
            </a:r>
          </a:p>
          <a:p>
            <a:pPr lvl="2"/>
            <a:r>
              <a:rPr lang="fr-FR" dirty="0" smtClean="0"/>
              <a:t>Neurologique.</a:t>
            </a:r>
          </a:p>
          <a:p>
            <a:pPr lvl="2"/>
            <a:r>
              <a:rPr lang="fr-FR" dirty="0" smtClean="0"/>
              <a:t>Locomoteur.</a:t>
            </a:r>
          </a:p>
          <a:p>
            <a:pPr lvl="2"/>
            <a:r>
              <a:rPr lang="fr-FR" dirty="0" smtClean="0"/>
              <a:t>Uro-génital.</a:t>
            </a:r>
          </a:p>
          <a:p>
            <a:pPr lvl="2"/>
            <a:r>
              <a:rPr lang="fr-FR" dirty="0" smtClean="0"/>
              <a:t>Seins.</a:t>
            </a:r>
          </a:p>
          <a:p>
            <a:pPr lvl="2"/>
            <a:r>
              <a:rPr lang="fr-FR" dirty="0" smtClean="0"/>
              <a:t>Aires ganglionnaires.</a:t>
            </a:r>
          </a:p>
          <a:p>
            <a:pPr lvl="2"/>
            <a:r>
              <a:rPr lang="fr-FR" dirty="0" smtClean="0"/>
              <a:t>Tête et cou.</a:t>
            </a:r>
          </a:p>
          <a:p>
            <a:pPr lvl="1"/>
            <a:r>
              <a:rPr lang="fr-FR" dirty="0" smtClean="0"/>
              <a:t>Nez, bouche, gorge, oreilles, yeux</a:t>
            </a:r>
          </a:p>
          <a:p>
            <a:pPr lvl="1"/>
            <a:r>
              <a:rPr lang="fr-FR" dirty="0" smtClean="0"/>
              <a:t>Thyroïde</a:t>
            </a:r>
          </a:p>
          <a:p>
            <a:pPr lvl="1"/>
            <a:r>
              <a:rPr lang="fr-FR" dirty="0" smtClean="0"/>
              <a:t>Examen pelvien</a:t>
            </a:r>
            <a:r>
              <a:rPr lang="fr-FR" b="1" dirty="0" smtClean="0"/>
              <a:t/>
            </a:r>
            <a:br>
              <a:rPr lang="fr-FR" b="1" dirty="0" smtClean="0"/>
            </a:br>
            <a:endParaRPr lang="fr-FR" dirty="0" smtClean="0"/>
          </a:p>
          <a:p>
            <a:r>
              <a:rPr lang="fr-FR" b="1" dirty="0" smtClean="0"/>
              <a:t>Conclusion</a:t>
            </a:r>
            <a:endParaRPr lang="fr-FR" dirty="0" smtClean="0"/>
          </a:p>
          <a:p>
            <a:pPr lvl="1"/>
            <a:r>
              <a:rPr lang="fr-FR" dirty="0" smtClean="0"/>
              <a:t>Synthétiser le problème en une courte phrase.</a:t>
            </a:r>
          </a:p>
          <a:p>
            <a:pPr lvl="1"/>
            <a:r>
              <a:rPr lang="fr-FR" dirty="0" smtClean="0"/>
              <a:t>Liste des hypothèses diagnostiques par ordre de vraisemblance.</a:t>
            </a:r>
          </a:p>
          <a:p>
            <a:pPr lvl="1"/>
            <a:r>
              <a:rPr lang="fr-FR" dirty="0" smtClean="0"/>
              <a:t>Ebaucher une stratégie de prise en charge.</a:t>
            </a:r>
          </a:p>
          <a:p>
            <a:pPr>
              <a:buNone/>
            </a:pP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781128"/>
          </a:xfrm>
        </p:spPr>
        <p:txBody>
          <a:bodyPr>
            <a:normAutofit fontScale="62500" lnSpcReduction="20000"/>
          </a:bodyPr>
          <a:lstStyle/>
          <a:p>
            <a:r>
              <a:rPr lang="fr-FR" dirty="0" smtClean="0"/>
              <a:t>Date, identification de la personne ayant rédigé l'observation.</a:t>
            </a:r>
          </a:p>
          <a:p>
            <a:r>
              <a:rPr lang="fr-FR" dirty="0" smtClean="0"/>
              <a:t>Mode d'arrivée à l'hôpital, adressé par qui, coordonnées du patient et du médecin traitant.</a:t>
            </a:r>
          </a:p>
          <a:p>
            <a:r>
              <a:rPr lang="fr-FR" b="1" dirty="0" smtClean="0"/>
              <a:t>Motif d'hospitalisation </a:t>
            </a:r>
            <a:r>
              <a:rPr lang="fr-FR" dirty="0" smtClean="0"/>
              <a:t>(un ou plusieurs symptômes).</a:t>
            </a:r>
          </a:p>
          <a:p>
            <a:r>
              <a:rPr lang="fr-FR" b="1" dirty="0" smtClean="0"/>
              <a:t>Antécédents</a:t>
            </a:r>
            <a:endParaRPr lang="fr-FR" dirty="0" smtClean="0"/>
          </a:p>
          <a:p>
            <a:pPr lvl="1"/>
            <a:r>
              <a:rPr lang="fr-FR" dirty="0" smtClean="0"/>
              <a:t>Personnels :</a:t>
            </a:r>
          </a:p>
          <a:p>
            <a:pPr lvl="2"/>
            <a:r>
              <a:rPr lang="fr-FR" dirty="0" smtClean="0"/>
              <a:t>Chirurgicaux.</a:t>
            </a:r>
          </a:p>
          <a:p>
            <a:pPr lvl="2"/>
            <a:r>
              <a:rPr lang="fr-FR" dirty="0" smtClean="0"/>
              <a:t>Médicaux.</a:t>
            </a:r>
          </a:p>
          <a:p>
            <a:pPr lvl="2"/>
            <a:r>
              <a:rPr lang="fr-FR" dirty="0" smtClean="0"/>
              <a:t>Allergiques.</a:t>
            </a:r>
          </a:p>
          <a:p>
            <a:pPr lvl="2"/>
            <a:r>
              <a:rPr lang="fr-FR" dirty="0" smtClean="0"/>
              <a:t>Gynéco-obstétricaux (sans oublier la date des dernières règles !).</a:t>
            </a:r>
          </a:p>
          <a:p>
            <a:pPr lvl="1"/>
            <a:r>
              <a:rPr lang="fr-FR" dirty="0" smtClean="0"/>
              <a:t>Familiaux (premier degré).</a:t>
            </a:r>
          </a:p>
          <a:p>
            <a:pPr lvl="1"/>
            <a:r>
              <a:rPr lang="fr-FR" dirty="0" smtClean="0"/>
              <a:t>Traitements habituels ou occasionnels.</a:t>
            </a:r>
          </a:p>
          <a:p>
            <a:r>
              <a:rPr lang="fr-FR" b="1" dirty="0" smtClean="0"/>
              <a:t>Mode de vie</a:t>
            </a:r>
            <a:endParaRPr lang="fr-FR" dirty="0" smtClean="0"/>
          </a:p>
          <a:p>
            <a:pPr lvl="1"/>
            <a:r>
              <a:rPr lang="fr-FR" dirty="0" smtClean="0"/>
              <a:t>Contexte socioprofessionnel.</a:t>
            </a:r>
          </a:p>
          <a:p>
            <a:pPr lvl="1"/>
            <a:r>
              <a:rPr lang="fr-FR" dirty="0" smtClean="0"/>
              <a:t>Contexte familial, marital, vie affective.</a:t>
            </a:r>
          </a:p>
          <a:p>
            <a:pPr lvl="1"/>
            <a:r>
              <a:rPr lang="fr-FR" dirty="0" smtClean="0"/>
              <a:t>Eventuelles intoxications.</a:t>
            </a:r>
          </a:p>
          <a:p>
            <a:pPr lvl="1"/>
            <a:r>
              <a:rPr lang="fr-FR" dirty="0" smtClean="0"/>
              <a:t>Voyages, animaux de compagnie.</a:t>
            </a:r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 lnSpcReduction="10000"/>
          </a:bodyPr>
          <a:lstStyle/>
          <a:p>
            <a:r>
              <a:rPr lang="fr-FR" b="1" dirty="0" smtClean="0"/>
              <a:t>Histoire de la maladie</a:t>
            </a:r>
            <a:endParaRPr lang="fr-FR" dirty="0" smtClean="0"/>
          </a:p>
          <a:p>
            <a:pPr lvl="1"/>
            <a:r>
              <a:rPr lang="fr-FR" dirty="0" smtClean="0"/>
              <a:t>Localisation des troubles.</a:t>
            </a:r>
          </a:p>
          <a:p>
            <a:pPr lvl="1"/>
            <a:r>
              <a:rPr lang="fr-FR" dirty="0" smtClean="0"/>
              <a:t>Début :</a:t>
            </a:r>
          </a:p>
          <a:p>
            <a:pPr lvl="2"/>
            <a:r>
              <a:rPr lang="fr-FR" dirty="0" smtClean="0"/>
              <a:t>Quand (date, heure) ?</a:t>
            </a:r>
          </a:p>
          <a:p>
            <a:pPr lvl="2"/>
            <a:r>
              <a:rPr lang="fr-FR" dirty="0" smtClean="0"/>
              <a:t>Occupation lors de la survenue des troubles.</a:t>
            </a:r>
          </a:p>
          <a:p>
            <a:pPr lvl="2"/>
            <a:r>
              <a:rPr lang="fr-FR" dirty="0" smtClean="0"/>
              <a:t>Mode d'installation, facteur déclenchant.</a:t>
            </a:r>
          </a:p>
          <a:p>
            <a:pPr lvl="1"/>
            <a:r>
              <a:rPr lang="fr-FR" dirty="0" smtClean="0"/>
              <a:t>Rythme, durée.</a:t>
            </a:r>
          </a:p>
          <a:p>
            <a:pPr lvl="1"/>
            <a:r>
              <a:rPr lang="fr-FR" dirty="0" smtClean="0"/>
              <a:t>Qualité des troubles.</a:t>
            </a:r>
          </a:p>
          <a:p>
            <a:pPr lvl="1"/>
            <a:r>
              <a:rPr lang="fr-FR" dirty="0" smtClean="0"/>
              <a:t>Intensité, sévérité, retentissement sur le quotidien.</a:t>
            </a:r>
          </a:p>
          <a:p>
            <a:pPr lvl="1"/>
            <a:r>
              <a:rPr lang="fr-FR" dirty="0" smtClean="0"/>
              <a:t>Facteurs qui aggravent et soulagent.</a:t>
            </a:r>
          </a:p>
          <a:p>
            <a:pPr lvl="1"/>
            <a:r>
              <a:rPr lang="fr-FR" dirty="0" smtClean="0"/>
              <a:t>Manifestations associées.</a:t>
            </a:r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939336" cy="5257800"/>
          </a:xfrm>
        </p:spPr>
        <p:txBody>
          <a:bodyPr>
            <a:normAutofit fontScale="70000" lnSpcReduction="20000"/>
          </a:bodyPr>
          <a:lstStyle/>
          <a:p>
            <a:r>
              <a:rPr lang="fr-FR" b="1" dirty="0" smtClean="0"/>
              <a:t>Examen clinique</a:t>
            </a:r>
            <a:endParaRPr lang="fr-FR" dirty="0" smtClean="0"/>
          </a:p>
          <a:p>
            <a:pPr lvl="1"/>
            <a:r>
              <a:rPr lang="fr-FR" dirty="0" smtClean="0"/>
              <a:t>Poids et signes vitaux.</a:t>
            </a:r>
          </a:p>
          <a:p>
            <a:pPr lvl="1"/>
            <a:r>
              <a:rPr lang="fr-FR" dirty="0" smtClean="0"/>
              <a:t>Apparence générale.</a:t>
            </a:r>
          </a:p>
          <a:p>
            <a:pPr lvl="1"/>
            <a:r>
              <a:rPr lang="fr-FR" dirty="0" smtClean="0"/>
              <a:t>Recherche des signes physiques (inspection, palpation, percussion, auscultation) :</a:t>
            </a:r>
          </a:p>
          <a:p>
            <a:pPr lvl="1"/>
            <a:r>
              <a:rPr lang="fr-FR" b="1" dirty="0" err="1" smtClean="0"/>
              <a:t>Cutanéo</a:t>
            </a:r>
            <a:r>
              <a:rPr lang="fr-FR" b="1" dirty="0" smtClean="0"/>
              <a:t>-muqueux.</a:t>
            </a:r>
          </a:p>
          <a:p>
            <a:pPr lvl="2"/>
            <a:r>
              <a:rPr lang="fr-FR" dirty="0" smtClean="0"/>
              <a:t>Cardio-vasculaire.</a:t>
            </a:r>
          </a:p>
          <a:p>
            <a:pPr lvl="2"/>
            <a:r>
              <a:rPr lang="fr-FR" dirty="0" smtClean="0"/>
              <a:t>Pleuro-pulmonaire.</a:t>
            </a:r>
          </a:p>
          <a:p>
            <a:pPr lvl="2"/>
            <a:r>
              <a:rPr lang="fr-FR" dirty="0" smtClean="0"/>
              <a:t>Abdomen.</a:t>
            </a:r>
          </a:p>
          <a:p>
            <a:pPr lvl="2"/>
            <a:r>
              <a:rPr lang="fr-FR" dirty="0" smtClean="0"/>
              <a:t>Neurologique.</a:t>
            </a:r>
          </a:p>
          <a:p>
            <a:pPr lvl="2"/>
            <a:r>
              <a:rPr lang="fr-FR" dirty="0" smtClean="0"/>
              <a:t>Locomoteur.</a:t>
            </a:r>
          </a:p>
          <a:p>
            <a:pPr lvl="2"/>
            <a:r>
              <a:rPr lang="fr-FR" dirty="0" smtClean="0"/>
              <a:t>Uro-génital.</a:t>
            </a:r>
          </a:p>
          <a:p>
            <a:pPr lvl="2"/>
            <a:r>
              <a:rPr lang="fr-FR" dirty="0" smtClean="0"/>
              <a:t>Seins.</a:t>
            </a:r>
          </a:p>
          <a:p>
            <a:pPr lvl="2"/>
            <a:r>
              <a:rPr lang="fr-FR" dirty="0" smtClean="0"/>
              <a:t>Aires ganglionnaires.</a:t>
            </a:r>
          </a:p>
          <a:p>
            <a:pPr lvl="2"/>
            <a:r>
              <a:rPr lang="fr-FR" dirty="0" smtClean="0"/>
              <a:t>Tête et cou.</a:t>
            </a:r>
          </a:p>
          <a:p>
            <a:pPr lvl="1"/>
            <a:r>
              <a:rPr lang="fr-FR" dirty="0" smtClean="0"/>
              <a:t>ORL et oculaire</a:t>
            </a:r>
          </a:p>
          <a:p>
            <a:pPr lvl="1"/>
            <a:r>
              <a:rPr lang="fr-FR" dirty="0" smtClean="0"/>
              <a:t>Thyroïde</a:t>
            </a:r>
          </a:p>
          <a:p>
            <a:pPr lvl="1"/>
            <a:r>
              <a:rPr lang="fr-FR" dirty="0" smtClean="0"/>
              <a:t>Examen pelvien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b="1" dirty="0" smtClean="0"/>
              <a:t>Conclusion</a:t>
            </a:r>
            <a:endParaRPr lang="fr-FR" dirty="0" smtClean="0"/>
          </a:p>
          <a:p>
            <a:pPr lvl="1"/>
            <a:r>
              <a:rPr lang="fr-FR" dirty="0" smtClean="0"/>
              <a:t>Synthétiser le problème en une courte phrase.</a:t>
            </a:r>
          </a:p>
          <a:p>
            <a:pPr lvl="1"/>
            <a:r>
              <a:rPr lang="fr-FR" dirty="0" smtClean="0"/>
              <a:t>Liste des hypothèses diagnostiques par ordre de vraisemblance.</a:t>
            </a:r>
          </a:p>
          <a:p>
            <a:pPr lvl="1"/>
            <a:r>
              <a:rPr lang="fr-FR" dirty="0" smtClean="0"/>
              <a:t>Ebaucher une stratégie de prise en charge.</a:t>
            </a:r>
          </a:p>
          <a:p>
            <a:pPr>
              <a:buNone/>
            </a:pPr>
            <a:endParaRPr lang="fr-FR" b="1" dirty="0" smtClean="0"/>
          </a:p>
          <a:p>
            <a:pPr>
              <a:buNone/>
            </a:pPr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dirty="0" smtClean="0"/>
              <a:t>L’observation médicale, est utile pour:</a:t>
            </a:r>
          </a:p>
          <a:p>
            <a:r>
              <a:rPr lang="fr-FR" sz="2400" dirty="0" smtClean="0"/>
              <a:t>A) la construction du diagnostic,</a:t>
            </a:r>
          </a:p>
          <a:p>
            <a:r>
              <a:rPr lang="fr-FR" sz="2400" dirty="0" smtClean="0"/>
              <a:t>B) l’archivage,</a:t>
            </a:r>
          </a:p>
          <a:p>
            <a:r>
              <a:rPr lang="fr-FR" sz="2400" dirty="0" smtClean="0"/>
              <a:t>C) l’élaboration de la prise en charge,</a:t>
            </a:r>
          </a:p>
          <a:p>
            <a:r>
              <a:rPr lang="fr-FR" sz="2400" dirty="0" smtClean="0"/>
              <a:t>D)  transmission de l’information;</a:t>
            </a:r>
          </a:p>
          <a:p>
            <a:r>
              <a:rPr lang="fr-FR" sz="2400" dirty="0" smtClean="0"/>
              <a:t>Les sujets sensibles sont représentés par:</a:t>
            </a:r>
          </a:p>
          <a:p>
            <a:r>
              <a:rPr lang="fr-FR" sz="2400" dirty="0" smtClean="0"/>
              <a:t>A) la sexualité,</a:t>
            </a:r>
          </a:p>
          <a:p>
            <a:r>
              <a:rPr lang="fr-FR" sz="2400" dirty="0" smtClean="0"/>
              <a:t>B) l’intoxication,</a:t>
            </a:r>
          </a:p>
          <a:p>
            <a:r>
              <a:rPr lang="fr-FR" sz="2400" dirty="0" smtClean="0"/>
              <a:t>C) le travail,</a:t>
            </a:r>
          </a:p>
          <a:p>
            <a:r>
              <a:rPr lang="fr-FR" sz="2400" dirty="0" smtClean="0"/>
              <a:t>D) les antécédents médicaux;</a:t>
            </a:r>
          </a:p>
          <a:p>
            <a:endParaRPr lang="fr-FR" sz="2400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dirty="0" smtClean="0"/>
              <a:t>Au cours de la consultation, on commence par: ( 1 réponse):</a:t>
            </a:r>
          </a:p>
          <a:p>
            <a:r>
              <a:rPr lang="fr-FR" sz="2400" dirty="0" smtClean="0"/>
              <a:t>A) l’examen clinique,</a:t>
            </a:r>
          </a:p>
          <a:p>
            <a:r>
              <a:rPr lang="fr-FR" sz="2400" dirty="0" smtClean="0"/>
              <a:t>B) l’examen complémentaire,</a:t>
            </a:r>
          </a:p>
          <a:p>
            <a:r>
              <a:rPr lang="fr-FR" sz="2400" dirty="0" smtClean="0"/>
              <a:t>C) le motif de consultation,</a:t>
            </a:r>
          </a:p>
          <a:p>
            <a:r>
              <a:rPr lang="fr-FR" sz="2400" dirty="0" smtClean="0"/>
              <a:t>D) l’interrogatoire;</a:t>
            </a:r>
          </a:p>
          <a:p>
            <a:r>
              <a:rPr lang="fr-FR" sz="2400" dirty="0" smtClean="0"/>
              <a:t>Le motif de consultation est :</a:t>
            </a:r>
          </a:p>
          <a:p>
            <a:r>
              <a:rPr lang="fr-FR" sz="2400" dirty="0" smtClean="0"/>
              <a:t>A) un diagnostic,</a:t>
            </a:r>
          </a:p>
          <a:p>
            <a:r>
              <a:rPr lang="fr-FR" sz="2400" dirty="0" smtClean="0"/>
              <a:t>B) une plainte,</a:t>
            </a:r>
          </a:p>
          <a:p>
            <a:r>
              <a:rPr lang="fr-FR" sz="2400" dirty="0" smtClean="0"/>
              <a:t>C) un symptôme,</a:t>
            </a:r>
          </a:p>
          <a:p>
            <a:r>
              <a:rPr lang="fr-FR" sz="2400" dirty="0" smtClean="0"/>
              <a:t>D) une suspicion de diagnostic;</a:t>
            </a:r>
          </a:p>
          <a:p>
            <a:endParaRPr lang="fr-FR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Lors du premier contact, </a:t>
            </a:r>
            <a:r>
              <a:rPr lang="fr-FR" b="1" dirty="0"/>
              <a:t>présentez-vous, tel que vous êtes, étudiants en médecine !</a:t>
            </a:r>
          </a:p>
          <a:p>
            <a:r>
              <a:rPr lang="fr-FR" b="1" dirty="0"/>
              <a:t>Attention aux attitudes inadaptées, trop dominante (le malade se sentira terrifié), ou trop rapprochée</a:t>
            </a:r>
          </a:p>
          <a:p>
            <a:r>
              <a:rPr lang="fr-FR" dirty="0" smtClean="0"/>
              <a:t>Prenez </a:t>
            </a:r>
            <a:r>
              <a:rPr lang="fr-FR" dirty="0"/>
              <a:t>dès le début l'habitude d'</a:t>
            </a:r>
            <a:r>
              <a:rPr lang="fr-FR" b="1" dirty="0"/>
              <a:t>écrire l'observation au chevet du patient. Installez-vous confortablement,</a:t>
            </a:r>
          </a:p>
          <a:p>
            <a:pPr>
              <a:buNone/>
            </a:pP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9628" y="1772817"/>
            <a:ext cx="8441274" cy="4464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INTERROGATOIRE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1520" y="1600200"/>
            <a:ext cx="8939336" cy="5257800"/>
          </a:xfrm>
        </p:spPr>
        <p:txBody>
          <a:bodyPr/>
          <a:lstStyle/>
          <a:p>
            <a:pPr>
              <a:buNone/>
            </a:pPr>
            <a:r>
              <a:rPr lang="fr-FR" dirty="0"/>
              <a:t>"</a:t>
            </a:r>
            <a:r>
              <a:rPr lang="fr-FR" b="1" i="1" dirty="0"/>
              <a:t>Ecoutez le malade, il va donner le diagnostic</a:t>
            </a:r>
            <a:r>
              <a:rPr lang="fr-FR" i="1" dirty="0"/>
              <a:t>"</a:t>
            </a:r>
          </a:p>
          <a:p>
            <a:pPr>
              <a:buNone/>
            </a:pPr>
            <a:r>
              <a:rPr lang="fr-FR" dirty="0" smtClean="0"/>
              <a:t>                   William Osler</a:t>
            </a:r>
          </a:p>
          <a:p>
            <a:pPr>
              <a:buNone/>
            </a:pPr>
            <a:r>
              <a:rPr lang="fr-FR" dirty="0" smtClean="0"/>
              <a:t>   -Temps essentiel pour le diagnostic;</a:t>
            </a:r>
          </a:p>
          <a:p>
            <a:pPr>
              <a:buNone/>
            </a:pPr>
            <a:r>
              <a:rPr lang="fr-FR" dirty="0" smtClean="0"/>
              <a:t>   - il est même indispensable pour une relation de confiance avec le patient;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Objectifs de l'interrogatoire: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1520" y="1268760"/>
            <a:ext cx="8686800" cy="5257800"/>
          </a:xfrm>
        </p:spPr>
        <p:txBody>
          <a:bodyPr>
            <a:normAutofit/>
          </a:bodyPr>
          <a:lstStyle/>
          <a:p>
            <a:r>
              <a:rPr lang="fr-FR" dirty="0" smtClean="0"/>
              <a:t>• </a:t>
            </a:r>
            <a:r>
              <a:rPr lang="fr-FR" dirty="0"/>
              <a:t>Recueillir les informations nécessaires au diagnostic :</a:t>
            </a:r>
          </a:p>
          <a:p>
            <a:pPr>
              <a:buNone/>
            </a:pPr>
            <a:r>
              <a:rPr lang="fr-FR" dirty="0" smtClean="0"/>
              <a:t>      - </a:t>
            </a:r>
            <a:r>
              <a:rPr lang="fr-FR" b="1" dirty="0"/>
              <a:t>motif </a:t>
            </a:r>
            <a:r>
              <a:rPr lang="fr-FR" dirty="0"/>
              <a:t>de la consultation,</a:t>
            </a:r>
          </a:p>
          <a:p>
            <a:pPr>
              <a:buNone/>
            </a:pPr>
            <a:r>
              <a:rPr lang="fr-FR" dirty="0" smtClean="0"/>
              <a:t>      - </a:t>
            </a:r>
            <a:r>
              <a:rPr lang="fr-FR" b="1" dirty="0"/>
              <a:t>contexte</a:t>
            </a:r>
            <a:r>
              <a:rPr lang="fr-FR" dirty="0"/>
              <a:t> (antécédent, </a:t>
            </a:r>
            <a:r>
              <a:rPr lang="fr-FR" dirty="0" smtClean="0"/>
              <a:t>  mode </a:t>
            </a:r>
            <a:r>
              <a:rPr lang="fr-FR" dirty="0"/>
              <a:t>de vie)</a:t>
            </a:r>
          </a:p>
          <a:p>
            <a:pPr>
              <a:buNone/>
            </a:pPr>
            <a:r>
              <a:rPr lang="fr-FR" dirty="0" smtClean="0"/>
              <a:t>      - </a:t>
            </a:r>
            <a:r>
              <a:rPr lang="fr-FR" b="1" dirty="0"/>
              <a:t>histoire</a:t>
            </a:r>
            <a:r>
              <a:rPr lang="fr-FR" dirty="0"/>
              <a:t> de la maladie.</a:t>
            </a:r>
          </a:p>
          <a:p>
            <a:r>
              <a:rPr lang="fr-FR" dirty="0"/>
              <a:t>• Contribuer à l'interprétation de l'examen clinique et des examens complémentaires.</a:t>
            </a:r>
          </a:p>
          <a:p>
            <a:r>
              <a:rPr lang="fr-FR" dirty="0"/>
              <a:t>• Contribuer à la qualité de la relation médecin-malade </a:t>
            </a:r>
            <a:r>
              <a:rPr lang="fr-FR" dirty="0" smtClean="0"/>
              <a:t>!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1330</TotalTime>
  <Words>2273</Words>
  <Application>Microsoft Office PowerPoint</Application>
  <PresentationFormat>Affichage à l'écran (4:3)</PresentationFormat>
  <Paragraphs>346</Paragraphs>
  <Slides>56</Slides>
  <Notes>2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56</vt:i4>
      </vt:variant>
    </vt:vector>
  </HeadingPairs>
  <TitlesOfParts>
    <vt:vector size="57" baseType="lpstr">
      <vt:lpstr>Thème Office</vt:lpstr>
      <vt:lpstr>L’OBSERVATION EN DERMATOLOGIE</vt:lpstr>
      <vt:lpstr>Objectifs spécifiques </vt:lpstr>
      <vt:lpstr>Diapositive 3</vt:lpstr>
      <vt:lpstr>GENERALITES</vt:lpstr>
      <vt:lpstr>Diapositive 5</vt:lpstr>
      <vt:lpstr>Diapositive 6</vt:lpstr>
      <vt:lpstr>Diapositive 7</vt:lpstr>
      <vt:lpstr>INTERROGATOIRE</vt:lpstr>
      <vt:lpstr>Objectifs de l'interrogatoire:</vt:lpstr>
      <vt:lpstr>L'interrogatoire doit être réalisé avec respect, patience mais aussi avec fermeté.</vt:lpstr>
      <vt:lpstr>Diapositive 11</vt:lpstr>
      <vt:lpstr>Diapositive 12</vt:lpstr>
      <vt:lpstr>Diapositive 13</vt:lpstr>
      <vt:lpstr>Diapositive 14</vt:lpstr>
      <vt:lpstr>Motif de consultation : </vt:lpstr>
      <vt:lpstr>Plan de l'interrogatoire</vt:lpstr>
      <vt:lpstr>Antécédents </vt:lpstr>
      <vt:lpstr>Diapositive 18</vt:lpstr>
      <vt:lpstr>→ Antécédents médicaux </vt:lpstr>
      <vt:lpstr>Diapositive 20</vt:lpstr>
      <vt:lpstr>→ Chez la femme: antécédents gynécologiques </vt:lpstr>
      <vt:lpstr>Antécédents allergiques </vt:lpstr>
      <vt:lpstr>Antécédents familiaux:</vt:lpstr>
      <vt:lpstr>Habitudes et mode de vie:</vt:lpstr>
      <vt:lpstr>Diapositive 25</vt:lpstr>
      <vt:lpstr>Histoire de la maladie </vt:lpstr>
      <vt:lpstr>Histoire de la maladie</vt:lpstr>
      <vt:lpstr>Examen physique</vt:lpstr>
      <vt:lpstr>Diapositive 29</vt:lpstr>
      <vt:lpstr>ETAT GENERAL:</vt:lpstr>
      <vt:lpstr>Diapositive 31</vt:lpstr>
      <vt:lpstr>EXAMEN DERMATOLOGIQUE:</vt:lpstr>
      <vt:lpstr>Diapositive 33</vt:lpstr>
      <vt:lpstr>Diapositive 34</vt:lpstr>
      <vt:lpstr>Diapositive 35</vt:lpstr>
      <vt:lpstr>Diapositive 36</vt:lpstr>
      <vt:lpstr>Diapositive 37</vt:lpstr>
      <vt:lpstr>Diapositive 38</vt:lpstr>
      <vt:lpstr>Diapositive 39</vt:lpstr>
      <vt:lpstr>Moyens d’ examen dermatologique:</vt:lpstr>
      <vt:lpstr>Diapositive 41</vt:lpstr>
      <vt:lpstr>Diapositive 42</vt:lpstr>
      <vt:lpstr>Diapositive 43</vt:lpstr>
      <vt:lpstr>Diapositive 44</vt:lpstr>
      <vt:lpstr>PUIS APPAREIL /APPAREIL:</vt:lpstr>
      <vt:lpstr>Diapositive 46</vt:lpstr>
      <vt:lpstr>EXAMENS COMPLEMENTAIRES:</vt:lpstr>
      <vt:lpstr>Diapositive 48</vt:lpstr>
      <vt:lpstr>Diapositive 49</vt:lpstr>
      <vt:lpstr>Observation (résumé):</vt:lpstr>
      <vt:lpstr>Diapositive 51</vt:lpstr>
      <vt:lpstr>Diapositive 52</vt:lpstr>
      <vt:lpstr>Diapositive 53</vt:lpstr>
      <vt:lpstr>Diapositive 54</vt:lpstr>
      <vt:lpstr>QUIZ</vt:lpstr>
      <vt:lpstr>Diapositive 56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OBSERVATION EN DERMATOLOGIE</dc:title>
  <dc:creator>Utilisateur</dc:creator>
  <cp:lastModifiedBy>Utilisateur</cp:lastModifiedBy>
  <cp:revision>34</cp:revision>
  <dcterms:created xsi:type="dcterms:W3CDTF">2021-09-10T22:16:37Z</dcterms:created>
  <dcterms:modified xsi:type="dcterms:W3CDTF">2022-02-21T22:03:11Z</dcterms:modified>
</cp:coreProperties>
</file>

<file path=docProps/thumbnail.jpeg>
</file>